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notesMasterIdLst>
    <p:notesMasterId r:id="rId61"/>
  </p:notesMasterIdLst>
  <p:handoutMasterIdLst>
    <p:handoutMasterId r:id="rId62"/>
  </p:handoutMasterIdLst>
  <p:sldIdLst>
    <p:sldId id="318" r:id="rId4"/>
    <p:sldId id="274" r:id="rId5"/>
    <p:sldId id="271" r:id="rId6"/>
    <p:sldId id="320" r:id="rId7"/>
    <p:sldId id="369" r:id="rId8"/>
    <p:sldId id="387" r:id="rId9"/>
    <p:sldId id="388" r:id="rId10"/>
    <p:sldId id="390" r:id="rId11"/>
    <p:sldId id="389" r:id="rId12"/>
    <p:sldId id="370" r:id="rId13"/>
    <p:sldId id="371" r:id="rId14"/>
    <p:sldId id="372" r:id="rId15"/>
    <p:sldId id="373" r:id="rId16"/>
    <p:sldId id="374" r:id="rId17"/>
    <p:sldId id="375" r:id="rId18"/>
    <p:sldId id="376" r:id="rId19"/>
    <p:sldId id="377" r:id="rId20"/>
    <p:sldId id="378" r:id="rId21"/>
    <p:sldId id="379" r:id="rId22"/>
    <p:sldId id="380" r:id="rId23"/>
    <p:sldId id="381" r:id="rId24"/>
    <p:sldId id="382" r:id="rId25"/>
    <p:sldId id="383" r:id="rId26"/>
    <p:sldId id="384" r:id="rId27"/>
    <p:sldId id="385" r:id="rId28"/>
    <p:sldId id="386" r:id="rId29"/>
    <p:sldId id="345" r:id="rId30"/>
    <p:sldId id="325" r:id="rId31"/>
    <p:sldId id="322" r:id="rId32"/>
    <p:sldId id="355" r:id="rId33"/>
    <p:sldId id="326" r:id="rId34"/>
    <p:sldId id="349" r:id="rId35"/>
    <p:sldId id="348" r:id="rId36"/>
    <p:sldId id="323" r:id="rId37"/>
    <p:sldId id="277" r:id="rId38"/>
    <p:sldId id="347" r:id="rId39"/>
    <p:sldId id="350" r:id="rId40"/>
    <p:sldId id="351" r:id="rId41"/>
    <p:sldId id="352" r:id="rId42"/>
    <p:sldId id="353" r:id="rId43"/>
    <p:sldId id="354" r:id="rId44"/>
    <p:sldId id="331" r:id="rId45"/>
    <p:sldId id="324" r:id="rId46"/>
    <p:sldId id="356" r:id="rId47"/>
    <p:sldId id="357" r:id="rId48"/>
    <p:sldId id="358" r:id="rId49"/>
    <p:sldId id="359" r:id="rId50"/>
    <p:sldId id="360" r:id="rId51"/>
    <p:sldId id="361" r:id="rId52"/>
    <p:sldId id="362" r:id="rId53"/>
    <p:sldId id="337" r:id="rId54"/>
    <p:sldId id="365" r:id="rId55"/>
    <p:sldId id="366" r:id="rId56"/>
    <p:sldId id="367" r:id="rId57"/>
    <p:sldId id="339" r:id="rId58"/>
    <p:sldId id="363" r:id="rId59"/>
    <p:sldId id="333" r:id="rId6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2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ppt.com" initials="W" lastIdx="1" clrIdx="0">
    <p:extLst>
      <p:ext uri="{19B8F6BF-5375-455C-9EA6-DF929625EA0E}">
        <p15:presenceInfo xmlns:p15="http://schemas.microsoft.com/office/powerpoint/2012/main" userId="Allppt.co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5A9ACA"/>
    <a:srgbClr val="2F6993"/>
    <a:srgbClr val="1079C0"/>
    <a:srgbClr val="073454"/>
    <a:srgbClr val="214E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iểu Trung bình 2 - Màu chủ đề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00" autoAdjust="0"/>
    <p:restoredTop sz="89894" autoAdjust="0"/>
  </p:normalViewPr>
  <p:slideViewPr>
    <p:cSldViewPr snapToGrid="0" showGuides="1">
      <p:cViewPr varScale="1">
        <p:scale>
          <a:sx n="60" d="100"/>
          <a:sy n="60" d="100"/>
        </p:scale>
        <p:origin x="84" y="198"/>
      </p:cViewPr>
      <p:guideLst>
        <p:guide orient="horz" pos="24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63" Type="http://schemas.openxmlformats.org/officeDocument/2006/relationships/commentAuthors" Target="commentAuthor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theme" Target="theme/theme1.xml"/><Relationship Id="rId5" Type="http://schemas.openxmlformats.org/officeDocument/2006/relationships/slide" Target="slides/slide2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tableStyles" Target="tableStyle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A284D2B-8275-034E-BEC4-1A403AB6C6A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C074F4-BDF8-714E-800A-FE654378D61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DC1658-C75D-CA49-B47E-701DE7701AEF}" type="datetimeFigureOut">
              <a:rPr lang="en-US" smtClean="0"/>
              <a:t>15-Jun-20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06999E-9D83-804A-A098-BAFD0023D96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3D71F2-6B56-6D45-8434-2C2C7D204BA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8057FE-F390-564D-BF50-E346B5F8AE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520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jpg>
</file>

<file path=ppt/media/image30.jpeg>
</file>

<file path=ppt/media/image31.jpeg>
</file>

<file path=ppt/media/image32.png>
</file>

<file path=ppt/media/image33.tiff>
</file>

<file path=ppt/media/image34.tiff>
</file>

<file path=ppt/media/image35.tiff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jpg>
</file>

<file path=ppt/media/image42.png>
</file>

<file path=ppt/media/image43.jpeg>
</file>

<file path=ppt/media/image44.jpeg>
</file>

<file path=ppt/media/image45.jpeg>
</file>

<file path=ppt/media/image46.jpe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00583B-D8DD-DB4D-B4CE-53D882DBC8AE}" type="datetimeFigureOut">
              <a:rPr lang="en-US" smtClean="0"/>
              <a:t>15-Jun-20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E00462-69C6-D548-884C-75C74937E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25213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E00462-69C6-D548-884C-75C74937E96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653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288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60207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6788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5523" y="1523993"/>
            <a:ext cx="2769493" cy="4508089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97FBA5D5-9D26-4145-9A6D-E1B8D15079D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993DBB3-83A4-48ED-A030-276D3FA6129F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04EBD44-378C-4ED7-A818-05C3DBEE9400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A9D33B7-FAEA-4352-9EA8-17DA87106339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DD3A1CC-1999-4F2B-9477-2B2D5FF6BE55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B3D1F40-4DCC-4CB8-A055-86BC7F104D0C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9292C63-2447-4D31-B7AA-770A911B0F6D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06DA6094-5954-4FAD-AF32-184A1FAD81B9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27C7114-8C9E-48DD-8146-64981AFC107C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351F7EC-FADE-48DE-98C8-988120E44352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4918B9AF-99B8-4E36-980C-9A098120F27B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870882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76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85BBC227-AF4F-4A86-8578-E4ED64CD1957}"/>
              </a:ext>
            </a:extLst>
          </p:cNvPr>
          <p:cNvGrpSpPr/>
          <p:nvPr userDrawn="1"/>
        </p:nvGrpSpPr>
        <p:grpSpPr>
          <a:xfrm>
            <a:off x="8908663" y="1442569"/>
            <a:ext cx="2607090" cy="4865936"/>
            <a:chOff x="3501573" y="3178068"/>
            <a:chExt cx="1340594" cy="2737840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75DA36E-DC6D-4420-8B91-D6BEC1BF25A4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C33EBDE-2F8C-4AD2-9A7D-001C344CA9D9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014FD0E-92B3-4762-8272-5D637A10AE3D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696C806-CE75-40EE-95C9-74ECEFA302A5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3200AA0-359B-491A-BC96-83532301F9FD}"/>
                </a:ext>
              </a:extLst>
            </p:cNvPr>
            <p:cNvSpPr/>
            <p:nvPr/>
          </p:nvSpPr>
          <p:spPr>
            <a:xfrm>
              <a:off x="3529897" y="3190651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0607C34-9BB1-4319-8C5C-A85A2060C081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A4272D2-6D45-44EC-BD11-8A4BE0307902}"/>
                </a:ext>
              </a:extLst>
            </p:cNvPr>
            <p:cNvGrpSpPr/>
            <p:nvPr/>
          </p:nvGrpSpPr>
          <p:grpSpPr>
            <a:xfrm>
              <a:off x="4092761" y="5635852"/>
              <a:ext cx="164520" cy="173080"/>
              <a:chOff x="6772303" y="6038214"/>
              <a:chExt cx="140650" cy="147968"/>
            </a:xfrm>
          </p:grpSpPr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D0FA399A-BC28-4D32-A78A-FC8261C5E8D7}"/>
                  </a:ext>
                </a:extLst>
              </p:cNvPr>
              <p:cNvSpPr/>
              <p:nvPr/>
            </p:nvSpPr>
            <p:spPr>
              <a:xfrm>
                <a:off x="6772303" y="6038214"/>
                <a:ext cx="140650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C326BD3C-38F7-43C5-B35E-1713A79B33FA}"/>
                  </a:ext>
                </a:extLst>
              </p:cNvPr>
              <p:cNvSpPr/>
              <p:nvPr/>
            </p:nvSpPr>
            <p:spPr>
              <a:xfrm>
                <a:off x="6807465" y="6071635"/>
                <a:ext cx="70326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F5678D1-55F9-46E9-AFA9-40C9D18F004A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FE5E5DBE-1E61-4D5D-A617-4CCA9F21FBDD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BC2924DE-DF35-4A81-AF44-7B792090892B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6407270D-F30C-4E59-9885-1E887CCE4CD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69A4DC7-F11A-4541-A572-7A34738C1B1F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F96DEA2-6335-4441-A09A-752E3B0015FB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F43DA0B-E07D-4E09-AE22-3469EAEAA8EE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E571AC3-3CCE-45CA-9497-D1A2E9AFDB58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F8D4E70-D86A-445E-A33A-B73125D722E2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87AA03-5328-44D4-8731-2D09AD5AA3B5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E2F231-94D5-4DA1-B177-CD8A7088D1F9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871F45D-FE25-4FFD-8A01-ACAD85E5EB2B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4731872-8762-44D6-9338-C60692946BA5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E4B4439-FC9B-44DC-A628-E4D77E081443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175736" y="2152874"/>
            <a:ext cx="2168682" cy="3501244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87269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5754757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75125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761B3885-1448-4392-B14C-921FDF071E80}"/>
              </a:ext>
            </a:extLst>
          </p:cNvPr>
          <p:cNvSpPr/>
          <p:nvPr userDrawn="1"/>
        </p:nvSpPr>
        <p:spPr>
          <a:xfrm>
            <a:off x="651165" y="618259"/>
            <a:ext cx="10889672" cy="49876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B3272A90-4CB3-400C-BC02-EE05C73C622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" y="2"/>
            <a:ext cx="7190531" cy="6857999"/>
          </a:xfrm>
          <a:custGeom>
            <a:avLst/>
            <a:gdLst>
              <a:gd name="connsiteX0" fmla="*/ 0 w 7190531"/>
              <a:gd name="connsiteY0" fmla="*/ 0 h 6857999"/>
              <a:gd name="connsiteX1" fmla="*/ 6164429 w 7190531"/>
              <a:gd name="connsiteY1" fmla="*/ 0 h 6857999"/>
              <a:gd name="connsiteX2" fmla="*/ 6476156 w 7190531"/>
              <a:gd name="connsiteY2" fmla="*/ 311727 h 6857999"/>
              <a:gd name="connsiteX3" fmla="*/ 6227252 w 7190531"/>
              <a:gd name="connsiteY3" fmla="*/ 617122 h 6857999"/>
              <a:gd name="connsiteX4" fmla="*/ 6164430 w 7190531"/>
              <a:gd name="connsiteY4" fmla="*/ 623455 h 6857999"/>
              <a:gd name="connsiteX5" fmla="*/ 6878804 w 7190531"/>
              <a:gd name="connsiteY5" fmla="*/ 623455 h 6857999"/>
              <a:gd name="connsiteX6" fmla="*/ 7190531 w 7190531"/>
              <a:gd name="connsiteY6" fmla="*/ 935182 h 6857999"/>
              <a:gd name="connsiteX7" fmla="*/ 6878804 w 7190531"/>
              <a:gd name="connsiteY7" fmla="*/ 1246909 h 6857999"/>
              <a:gd name="connsiteX8" fmla="*/ 6489146 w 7190531"/>
              <a:gd name="connsiteY8" fmla="*/ 1246909 h 6857999"/>
              <a:gd name="connsiteX9" fmla="*/ 6551968 w 7190531"/>
              <a:gd name="connsiteY9" fmla="*/ 1253242 h 6857999"/>
              <a:gd name="connsiteX10" fmla="*/ 6800872 w 7190531"/>
              <a:gd name="connsiteY10" fmla="*/ 1558637 h 6857999"/>
              <a:gd name="connsiteX11" fmla="*/ 6489145 w 7190531"/>
              <a:gd name="connsiteY11" fmla="*/ 1870364 h 6857999"/>
              <a:gd name="connsiteX12" fmla="*/ 5988154 w 7190531"/>
              <a:gd name="connsiteY12" fmla="*/ 1870364 h 6857999"/>
              <a:gd name="connsiteX13" fmla="*/ 6050977 w 7190531"/>
              <a:gd name="connsiteY13" fmla="*/ 1876697 h 6857999"/>
              <a:gd name="connsiteX14" fmla="*/ 6299881 w 7190531"/>
              <a:gd name="connsiteY14" fmla="*/ 2182091 h 6857999"/>
              <a:gd name="connsiteX15" fmla="*/ 5988153 w 7190531"/>
              <a:gd name="connsiteY15" fmla="*/ 2493818 h 6857999"/>
              <a:gd name="connsiteX16" fmla="*/ 6776748 w 7190531"/>
              <a:gd name="connsiteY16" fmla="*/ 2493818 h 6857999"/>
              <a:gd name="connsiteX17" fmla="*/ 7088475 w 7190531"/>
              <a:gd name="connsiteY17" fmla="*/ 2805545 h 6857999"/>
              <a:gd name="connsiteX18" fmla="*/ 6776748 w 7190531"/>
              <a:gd name="connsiteY18" fmla="*/ 3117272 h 6857999"/>
              <a:gd name="connsiteX19" fmla="*/ 4995449 w 7190531"/>
              <a:gd name="connsiteY19" fmla="*/ 3117272 h 6857999"/>
              <a:gd name="connsiteX20" fmla="*/ 5307176 w 7190531"/>
              <a:gd name="connsiteY20" fmla="*/ 3428999 h 6857999"/>
              <a:gd name="connsiteX21" fmla="*/ 4995449 w 7190531"/>
              <a:gd name="connsiteY21" fmla="*/ 3740726 h 6857999"/>
              <a:gd name="connsiteX22" fmla="*/ 5997428 w 7190531"/>
              <a:gd name="connsiteY22" fmla="*/ 3740726 h 6857999"/>
              <a:gd name="connsiteX23" fmla="*/ 6309155 w 7190531"/>
              <a:gd name="connsiteY23" fmla="*/ 4052454 h 6857999"/>
              <a:gd name="connsiteX24" fmla="*/ 5997428 w 7190531"/>
              <a:gd name="connsiteY24" fmla="*/ 4364181 h 6857999"/>
              <a:gd name="connsiteX25" fmla="*/ 6405641 w 7190531"/>
              <a:gd name="connsiteY25" fmla="*/ 4364181 h 6857999"/>
              <a:gd name="connsiteX26" fmla="*/ 6717369 w 7190531"/>
              <a:gd name="connsiteY26" fmla="*/ 4675908 h 6857999"/>
              <a:gd name="connsiteX27" fmla="*/ 6405641 w 7190531"/>
              <a:gd name="connsiteY27" fmla="*/ 4987636 h 6857999"/>
              <a:gd name="connsiteX28" fmla="*/ 5719098 w 7190531"/>
              <a:gd name="connsiteY28" fmla="*/ 4987636 h 6857999"/>
              <a:gd name="connsiteX29" fmla="*/ 6030826 w 7190531"/>
              <a:gd name="connsiteY29" fmla="*/ 5299363 h 6857999"/>
              <a:gd name="connsiteX30" fmla="*/ 5719098 w 7190531"/>
              <a:gd name="connsiteY30" fmla="*/ 5611090 h 6857999"/>
              <a:gd name="connsiteX31" fmla="*/ 4939779 w 7190531"/>
              <a:gd name="connsiteY31" fmla="*/ 5611090 h 6857999"/>
              <a:gd name="connsiteX32" fmla="*/ 5251506 w 7190531"/>
              <a:gd name="connsiteY32" fmla="*/ 5922817 h 6857999"/>
              <a:gd name="connsiteX33" fmla="*/ 4939779 w 7190531"/>
              <a:gd name="connsiteY33" fmla="*/ 6234545 h 6857999"/>
              <a:gd name="connsiteX34" fmla="*/ 5988147 w 7190531"/>
              <a:gd name="connsiteY34" fmla="*/ 6234545 h 6857999"/>
              <a:gd name="connsiteX35" fmla="*/ 6299874 w 7190531"/>
              <a:gd name="connsiteY35" fmla="*/ 6546272 h 6857999"/>
              <a:gd name="connsiteX36" fmla="*/ 5988147 w 7190531"/>
              <a:gd name="connsiteY36" fmla="*/ 6857999 h 6857999"/>
              <a:gd name="connsiteX37" fmla="*/ 0 w 7190531"/>
              <a:gd name="connsiteY37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7190531" h="6857999">
                <a:moveTo>
                  <a:pt x="0" y="0"/>
                </a:moveTo>
                <a:lnTo>
                  <a:pt x="6164429" y="0"/>
                </a:lnTo>
                <a:cubicBezTo>
                  <a:pt x="6336591" y="0"/>
                  <a:pt x="6476156" y="139565"/>
                  <a:pt x="6476156" y="311727"/>
                </a:cubicBezTo>
                <a:cubicBezTo>
                  <a:pt x="6476156" y="462369"/>
                  <a:pt x="6369301" y="588054"/>
                  <a:pt x="6227252" y="617122"/>
                </a:cubicBezTo>
                <a:lnTo>
                  <a:pt x="6164430" y="623455"/>
                </a:lnTo>
                <a:lnTo>
                  <a:pt x="6878804" y="623455"/>
                </a:lnTo>
                <a:cubicBezTo>
                  <a:pt x="7050966" y="623455"/>
                  <a:pt x="7190531" y="763020"/>
                  <a:pt x="7190531" y="935182"/>
                </a:cubicBezTo>
                <a:cubicBezTo>
                  <a:pt x="7190531" y="1107344"/>
                  <a:pt x="7050966" y="1246909"/>
                  <a:pt x="6878804" y="1246909"/>
                </a:cubicBezTo>
                <a:lnTo>
                  <a:pt x="6489146" y="1246909"/>
                </a:lnTo>
                <a:lnTo>
                  <a:pt x="6551968" y="1253242"/>
                </a:lnTo>
                <a:cubicBezTo>
                  <a:pt x="6694017" y="1282309"/>
                  <a:pt x="6800872" y="1407995"/>
                  <a:pt x="6800872" y="1558637"/>
                </a:cubicBezTo>
                <a:cubicBezTo>
                  <a:pt x="6800872" y="1730799"/>
                  <a:pt x="6661307" y="1870364"/>
                  <a:pt x="6489145" y="1870364"/>
                </a:cubicBezTo>
                <a:lnTo>
                  <a:pt x="5988154" y="1870364"/>
                </a:lnTo>
                <a:lnTo>
                  <a:pt x="6050977" y="1876697"/>
                </a:lnTo>
                <a:cubicBezTo>
                  <a:pt x="6193026" y="1905764"/>
                  <a:pt x="6299881" y="2031449"/>
                  <a:pt x="6299881" y="2182091"/>
                </a:cubicBezTo>
                <a:cubicBezTo>
                  <a:pt x="6299881" y="2354253"/>
                  <a:pt x="6160315" y="2493818"/>
                  <a:pt x="5988153" y="2493818"/>
                </a:cubicBezTo>
                <a:lnTo>
                  <a:pt x="6776748" y="2493818"/>
                </a:lnTo>
                <a:cubicBezTo>
                  <a:pt x="6948910" y="2493818"/>
                  <a:pt x="7088475" y="2633383"/>
                  <a:pt x="7088475" y="2805545"/>
                </a:cubicBezTo>
                <a:cubicBezTo>
                  <a:pt x="7088475" y="2977707"/>
                  <a:pt x="6948910" y="3117272"/>
                  <a:pt x="6776748" y="3117272"/>
                </a:cubicBezTo>
                <a:lnTo>
                  <a:pt x="4995449" y="3117272"/>
                </a:lnTo>
                <a:cubicBezTo>
                  <a:pt x="5167611" y="3117272"/>
                  <a:pt x="5307176" y="3256837"/>
                  <a:pt x="5307176" y="3428999"/>
                </a:cubicBezTo>
                <a:cubicBezTo>
                  <a:pt x="5307176" y="3601161"/>
                  <a:pt x="5167611" y="3740726"/>
                  <a:pt x="4995449" y="3740726"/>
                </a:cubicBezTo>
                <a:lnTo>
                  <a:pt x="5997428" y="3740726"/>
                </a:lnTo>
                <a:cubicBezTo>
                  <a:pt x="6169590" y="3740726"/>
                  <a:pt x="6309155" y="3880292"/>
                  <a:pt x="6309155" y="4052454"/>
                </a:cubicBezTo>
                <a:cubicBezTo>
                  <a:pt x="6309155" y="4224616"/>
                  <a:pt x="6169590" y="4364181"/>
                  <a:pt x="5997428" y="4364181"/>
                </a:cubicBezTo>
                <a:lnTo>
                  <a:pt x="6405641" y="4364181"/>
                </a:lnTo>
                <a:cubicBezTo>
                  <a:pt x="6577803" y="4364181"/>
                  <a:pt x="6717369" y="4503746"/>
                  <a:pt x="6717369" y="4675908"/>
                </a:cubicBezTo>
                <a:cubicBezTo>
                  <a:pt x="6717369" y="4848070"/>
                  <a:pt x="6577803" y="4987636"/>
                  <a:pt x="6405641" y="4987636"/>
                </a:cubicBezTo>
                <a:lnTo>
                  <a:pt x="5719098" y="4987636"/>
                </a:lnTo>
                <a:cubicBezTo>
                  <a:pt x="5891260" y="4987636"/>
                  <a:pt x="6030826" y="5127201"/>
                  <a:pt x="6030826" y="5299363"/>
                </a:cubicBezTo>
                <a:cubicBezTo>
                  <a:pt x="6030826" y="5471525"/>
                  <a:pt x="5891260" y="5611090"/>
                  <a:pt x="5719098" y="5611090"/>
                </a:cubicBezTo>
                <a:lnTo>
                  <a:pt x="4939779" y="5611090"/>
                </a:lnTo>
                <a:cubicBezTo>
                  <a:pt x="5111941" y="5611090"/>
                  <a:pt x="5251506" y="5750655"/>
                  <a:pt x="5251506" y="5922817"/>
                </a:cubicBezTo>
                <a:cubicBezTo>
                  <a:pt x="5251506" y="6094979"/>
                  <a:pt x="5111941" y="6234545"/>
                  <a:pt x="4939779" y="6234545"/>
                </a:cubicBezTo>
                <a:lnTo>
                  <a:pt x="5988147" y="6234545"/>
                </a:lnTo>
                <a:cubicBezTo>
                  <a:pt x="6160309" y="6234545"/>
                  <a:pt x="6299874" y="6374110"/>
                  <a:pt x="6299874" y="6546272"/>
                </a:cubicBezTo>
                <a:cubicBezTo>
                  <a:pt x="6299874" y="6718434"/>
                  <a:pt x="6160309" y="6857999"/>
                  <a:pt x="5988147" y="6857999"/>
                </a:cubicBezTo>
                <a:lnTo>
                  <a:pt x="0" y="68579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26461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81999" y="1531249"/>
            <a:ext cx="3200400" cy="457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6407270D-F30C-4E59-9885-1E887CCE4CD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69A4DC7-F11A-4541-A572-7A34738C1B1F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F96DEA2-6335-4441-A09A-752E3B0015FB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F43DA0B-E07D-4E09-AE22-3469EAEAA8EE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E571AC3-3CCE-45CA-9497-D1A2E9AFDB58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F8D4E70-D86A-445E-A33A-B73125D722E2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87AA03-5328-44D4-8731-2D09AD5AA3B5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E2F231-94D5-4DA1-B177-CD8A7088D1F9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871F45D-FE25-4FFD-8A01-ACAD85E5EB2B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4731872-8762-44D6-9338-C60692946BA5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E4B4439-FC9B-44DC-A628-E4D77E081443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FE4681DE-5BAF-4822-8702-F6863C3B7855}"/>
              </a:ext>
            </a:extLst>
          </p:cNvPr>
          <p:cNvSpPr/>
          <p:nvPr userDrawn="1"/>
        </p:nvSpPr>
        <p:spPr>
          <a:xfrm>
            <a:off x="4694736" y="1531249"/>
            <a:ext cx="3200400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6576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04825" y="1332216"/>
            <a:ext cx="11182350" cy="3573159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6407270D-F30C-4E59-9885-1E887CCE4CD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69A4DC7-F11A-4541-A572-7A34738C1B1F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F96DEA2-6335-4441-A09A-752E3B0015FB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F43DA0B-E07D-4E09-AE22-3469EAEAA8EE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E571AC3-3CCE-45CA-9497-D1A2E9AFDB58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F8D4E70-D86A-445E-A33A-B73125D722E2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87AA03-5328-44D4-8731-2D09AD5AA3B5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E2F231-94D5-4DA1-B177-CD8A7088D1F9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871F45D-FE25-4FFD-8A01-ACAD85E5EB2B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4731872-8762-44D6-9338-C60692946BA5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E4B4439-FC9B-44DC-A628-E4D77E081443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61753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4683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796C2180-A0A3-439D-A7BE-7DF7EC20BE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7A0BEDF-FF07-48FC-938B-4E1D5246EEC3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DFB6824-E3BB-4844-B9D8-0AD7FC599818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E4CB2B7-7190-4933-BC14-4098CBB0847C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FA7CA79-6371-4421-B743-5C9A4E61CF1E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20174F3-7B89-4BF0-963D-C2D507FE4C8A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590BFE3-3161-4AF5-8145-B91610252E0C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2BB593F-C860-4130-8008-FAED8E927A74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9BBF7F4-0D96-4085-8274-0DD80BB0E140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38DA952-2EC3-4F14-A106-5346AA3196A3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123D6F-D506-480A-85BF-02E32B787F77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150EDDC6-EAE8-47F8-99EA-830DDBDA081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1A8B2CB-ECBC-45C7-B5F2-8FAF569891F2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8980589-E603-4F36-BDDB-87099F2F4A8E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A82518-4BE1-4964-8186-30C1EDFB20C9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02DD2AD-F0D8-4638-AF3F-93DE47FCBC2D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6B676EE-2A24-469D-851F-9123B94D32DC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14483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6502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931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922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4053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8051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68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65" r:id="rId11"/>
    <p:sldLayoutId id="2147483669" r:id="rId12"/>
    <p:sldLayoutId id="2147483677" r:id="rId13"/>
    <p:sldLayoutId id="2147483679" r:id="rId14"/>
    <p:sldLayoutId id="2147483680" r:id="rId15"/>
    <p:sldLayoutId id="2147483682" r:id="rId16"/>
    <p:sldLayoutId id="2147483683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5.tiff"/><Relationship Id="rId4" Type="http://schemas.openxmlformats.org/officeDocument/2006/relationships/image" Target="../media/image34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picalls.com/tunel-in-black-and-white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3.xml"/><Relationship Id="rId4" Type="http://schemas.openxmlformats.org/officeDocument/2006/relationships/hyperlink" Target="file:///D:\Capstone-Project\Improgress\1.%20Planning%20and%20Process\1.7%20Training%20Plan\EvidenceReport\EvidenceReport-Day01.docx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47AD865-09C0-465C-920B-8B5CBD771BA4}"/>
              </a:ext>
            </a:extLst>
          </p:cNvPr>
          <p:cNvSpPr/>
          <p:nvPr/>
        </p:nvSpPr>
        <p:spPr>
          <a:xfrm>
            <a:off x="1233736" y="3583126"/>
            <a:ext cx="7924440" cy="955870"/>
          </a:xfrm>
          <a:custGeom>
            <a:avLst/>
            <a:gdLst>
              <a:gd name="connsiteX0" fmla="*/ 0 w 8665700"/>
              <a:gd name="connsiteY0" fmla="*/ 477934 h 955870"/>
              <a:gd name="connsiteX1" fmla="*/ 0 w 8665700"/>
              <a:gd name="connsiteY1" fmla="*/ 477935 h 955870"/>
              <a:gd name="connsiteX2" fmla="*/ 0 w 8665700"/>
              <a:gd name="connsiteY2" fmla="*/ 477935 h 955870"/>
              <a:gd name="connsiteX3" fmla="*/ 484260 w 8665700"/>
              <a:gd name="connsiteY3" fmla="*/ 146075 h 955870"/>
              <a:gd name="connsiteX4" fmla="*/ 152401 w 8665700"/>
              <a:gd name="connsiteY4" fmla="*/ 477934 h 955870"/>
              <a:gd name="connsiteX5" fmla="*/ 484260 w 8665700"/>
              <a:gd name="connsiteY5" fmla="*/ 809793 h 955870"/>
              <a:gd name="connsiteX6" fmla="*/ 7417942 w 8665700"/>
              <a:gd name="connsiteY6" fmla="*/ 809793 h 955870"/>
              <a:gd name="connsiteX7" fmla="*/ 7749801 w 8665700"/>
              <a:gd name="connsiteY7" fmla="*/ 477934 h 955870"/>
              <a:gd name="connsiteX8" fmla="*/ 7417942 w 8665700"/>
              <a:gd name="connsiteY8" fmla="*/ 146075 h 955870"/>
              <a:gd name="connsiteX9" fmla="*/ 477935 w 8665700"/>
              <a:gd name="connsiteY9" fmla="*/ 0 h 955870"/>
              <a:gd name="connsiteX10" fmla="*/ 8187765 w 8665700"/>
              <a:gd name="connsiteY10" fmla="*/ 0 h 955870"/>
              <a:gd name="connsiteX11" fmla="*/ 8665700 w 8665700"/>
              <a:gd name="connsiteY11" fmla="*/ 477935 h 955870"/>
              <a:gd name="connsiteX12" fmla="*/ 8665699 w 8665700"/>
              <a:gd name="connsiteY12" fmla="*/ 477935 h 955870"/>
              <a:gd name="connsiteX13" fmla="*/ 8187764 w 8665700"/>
              <a:gd name="connsiteY13" fmla="*/ 955870 h 955870"/>
              <a:gd name="connsiteX14" fmla="*/ 477935 w 8665700"/>
              <a:gd name="connsiteY14" fmla="*/ 955869 h 955870"/>
              <a:gd name="connsiteX15" fmla="*/ 9710 w 8665700"/>
              <a:gd name="connsiteY15" fmla="*/ 574255 h 955870"/>
              <a:gd name="connsiteX16" fmla="*/ 0 w 8665700"/>
              <a:gd name="connsiteY16" fmla="*/ 477935 h 955870"/>
              <a:gd name="connsiteX17" fmla="*/ 9710 w 8665700"/>
              <a:gd name="connsiteY17" fmla="*/ 381615 h 955870"/>
              <a:gd name="connsiteX18" fmla="*/ 477935 w 8665700"/>
              <a:gd name="connsiteY18" fmla="*/ 0 h 955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665700" h="955870">
                <a:moveTo>
                  <a:pt x="0" y="477934"/>
                </a:moveTo>
                <a:lnTo>
                  <a:pt x="0" y="477935"/>
                </a:lnTo>
                <a:lnTo>
                  <a:pt x="0" y="477935"/>
                </a:lnTo>
                <a:close/>
                <a:moveTo>
                  <a:pt x="484260" y="146075"/>
                </a:moveTo>
                <a:cubicBezTo>
                  <a:pt x="300979" y="146075"/>
                  <a:pt x="152401" y="294653"/>
                  <a:pt x="152401" y="477934"/>
                </a:cubicBezTo>
                <a:cubicBezTo>
                  <a:pt x="152401" y="661215"/>
                  <a:pt x="300979" y="809793"/>
                  <a:pt x="484260" y="809793"/>
                </a:cubicBezTo>
                <a:lnTo>
                  <a:pt x="7417942" y="809793"/>
                </a:lnTo>
                <a:cubicBezTo>
                  <a:pt x="7601223" y="809793"/>
                  <a:pt x="7749801" y="661215"/>
                  <a:pt x="7749801" y="477934"/>
                </a:cubicBezTo>
                <a:cubicBezTo>
                  <a:pt x="7749801" y="294653"/>
                  <a:pt x="7601223" y="146075"/>
                  <a:pt x="7417942" y="146075"/>
                </a:cubicBezTo>
                <a:close/>
                <a:moveTo>
                  <a:pt x="477935" y="0"/>
                </a:moveTo>
                <a:lnTo>
                  <a:pt x="8187765" y="0"/>
                </a:lnTo>
                <a:cubicBezTo>
                  <a:pt x="8451721" y="0"/>
                  <a:pt x="8665700" y="213979"/>
                  <a:pt x="8665700" y="477935"/>
                </a:cubicBezTo>
                <a:lnTo>
                  <a:pt x="8665699" y="477935"/>
                </a:lnTo>
                <a:cubicBezTo>
                  <a:pt x="8665699" y="741891"/>
                  <a:pt x="8451720" y="955870"/>
                  <a:pt x="8187764" y="955870"/>
                </a:cubicBezTo>
                <a:lnTo>
                  <a:pt x="477935" y="955869"/>
                </a:lnTo>
                <a:cubicBezTo>
                  <a:pt x="246974" y="955869"/>
                  <a:pt x="54276" y="792041"/>
                  <a:pt x="9710" y="574255"/>
                </a:cubicBezTo>
                <a:lnTo>
                  <a:pt x="0" y="477935"/>
                </a:lnTo>
                <a:lnTo>
                  <a:pt x="9710" y="381615"/>
                </a:lnTo>
                <a:cubicBezTo>
                  <a:pt x="54276" y="163828"/>
                  <a:pt x="246974" y="0"/>
                  <a:pt x="47793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tx1">
                  <a:alpha val="10000"/>
                </a:schemeClr>
              </a:gs>
              <a:gs pos="44000">
                <a:schemeClr val="accent1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10800000" scaled="1"/>
            <a:tileRect/>
          </a:gradFill>
          <a:ln w="6350">
            <a:solidFill>
              <a:schemeClr val="bg1"/>
            </a:solidFill>
          </a:ln>
          <a:effectLst>
            <a:outerShdw blurRad="50800" dist="25400" dir="10800000" algn="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0DCE396B-56CD-45D7-98D7-106617701172}"/>
              </a:ext>
            </a:extLst>
          </p:cNvPr>
          <p:cNvSpPr/>
          <p:nvPr/>
        </p:nvSpPr>
        <p:spPr>
          <a:xfrm rot="2700000">
            <a:off x="8498502" y="3811824"/>
            <a:ext cx="283417" cy="631394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AAAD01-9F91-4973-BE0D-123A9592116C}"/>
              </a:ext>
            </a:extLst>
          </p:cNvPr>
          <p:cNvSpPr txBox="1"/>
          <p:nvPr/>
        </p:nvSpPr>
        <p:spPr>
          <a:xfrm>
            <a:off x="1683932" y="3799452"/>
            <a:ext cx="618264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spc="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 </a:t>
            </a:r>
            <a:r>
              <a:rPr lang="en-US" altLang="ko-KR" sz="2800" b="1" spc="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altLang="ko-KR" sz="2800" b="1" spc="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2800" b="1" spc="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altLang="ko-KR" sz="2800" b="1" spc="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2800" b="1" spc="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altLang="ko-KR" sz="2800" b="1" spc="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ty BĐS</a:t>
            </a:r>
            <a:endParaRPr lang="ko-KR" altLang="en-US" sz="2800" spc="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547E4F-5C76-4D91-B003-02F9BB5160BF}"/>
              </a:ext>
            </a:extLst>
          </p:cNvPr>
          <p:cNvSpPr txBox="1"/>
          <p:nvPr/>
        </p:nvSpPr>
        <p:spPr>
          <a:xfrm>
            <a:off x="313821" y="723435"/>
            <a:ext cx="7552758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6600" b="1" dirty="0">
                <a:solidFill>
                  <a:schemeClr val="bg1"/>
                </a:solidFill>
                <a:latin typeface="Abadi" panose="020B0604020104020204" pitchFamily="34" charset="0"/>
                <a:cs typeface="Arial" pitchFamily="34" charset="0"/>
              </a:rPr>
              <a:t>CAPSTONE PROJECT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67C9A1-DB1E-47F5-8D37-AF167391C79D}"/>
              </a:ext>
            </a:extLst>
          </p:cNvPr>
          <p:cNvSpPr txBox="1"/>
          <p:nvPr/>
        </p:nvSpPr>
        <p:spPr>
          <a:xfrm>
            <a:off x="458117" y="1723014"/>
            <a:ext cx="30816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  <a:cs typeface="Arial" pitchFamily="34" charset="0"/>
              </a:rPr>
              <a:t>Presentation For Capstone</a:t>
            </a:r>
            <a:endParaRPr lang="ko-KR" altLang="en-US" sz="2000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badi" panose="020B0604020104020204" pitchFamily="34" charset="0"/>
              <a:cs typeface="Arial" pitchFamily="34" charset="0"/>
            </a:endParaRPr>
          </a:p>
        </p:txBody>
      </p:sp>
      <p:sp>
        <p:nvSpPr>
          <p:cNvPr id="15" name="Google Shape;547;p82">
            <a:extLst>
              <a:ext uri="{FF2B5EF4-FFF2-40B4-BE49-F238E27FC236}">
                <a16:creationId xmlns:a16="http://schemas.microsoft.com/office/drawing/2014/main" id="{C6D8C26E-9259-407A-936D-2C181526ACE3}"/>
              </a:ext>
            </a:extLst>
          </p:cNvPr>
          <p:cNvSpPr txBox="1"/>
          <p:nvPr/>
        </p:nvSpPr>
        <p:spPr>
          <a:xfrm>
            <a:off x="154718" y="5838380"/>
            <a:ext cx="368841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 dirty="0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Team </a:t>
            </a:r>
            <a:r>
              <a:rPr lang="en-US" sz="1600" b="1" dirty="0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3: Hello World</a:t>
            </a:r>
            <a:endParaRPr sz="1600" b="1" i="0" u="none" strike="noStrike" cap="none" dirty="0">
              <a:solidFill>
                <a:schemeClr val="lt1"/>
              </a:solidFill>
              <a:latin typeface="+mj-lt"/>
              <a:ea typeface="Gill Sans"/>
              <a:cs typeface="Gill Sans"/>
              <a:sym typeface="Gill Sans"/>
            </a:endParaRPr>
          </a:p>
        </p:txBody>
      </p:sp>
      <p:sp>
        <p:nvSpPr>
          <p:cNvPr id="16" name="Google Shape;547;p82">
            <a:extLst>
              <a:ext uri="{FF2B5EF4-FFF2-40B4-BE49-F238E27FC236}">
                <a16:creationId xmlns:a16="http://schemas.microsoft.com/office/drawing/2014/main" id="{E45D03A5-0572-4725-AE28-076029F51197}"/>
              </a:ext>
            </a:extLst>
          </p:cNvPr>
          <p:cNvSpPr txBox="1"/>
          <p:nvPr/>
        </p:nvSpPr>
        <p:spPr>
          <a:xfrm>
            <a:off x="154719" y="6151504"/>
            <a:ext cx="368841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 dirty="0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Mentor: </a:t>
            </a:r>
            <a:r>
              <a:rPr lang="en-US" sz="1600" b="1" i="0" u="none" strike="noStrike" cap="none" dirty="0" err="1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Đặng</a:t>
            </a:r>
            <a:r>
              <a:rPr lang="en-US" sz="1600" b="1" i="0" u="none" strike="noStrike" cap="none" dirty="0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 </a:t>
            </a:r>
            <a:r>
              <a:rPr lang="en-US" sz="1600" b="1" i="0" u="none" strike="noStrike" cap="none" dirty="0" err="1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Đình</a:t>
            </a:r>
            <a:r>
              <a:rPr lang="en-US" sz="1600" b="1" i="0" u="none" strike="noStrike" cap="none" dirty="0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 </a:t>
            </a:r>
            <a:r>
              <a:rPr lang="en-US" sz="1600" b="1" i="0" u="none" strike="noStrike" cap="none" dirty="0" err="1">
                <a:solidFill>
                  <a:schemeClr val="lt1"/>
                </a:solidFill>
                <a:latin typeface="+mj-lt"/>
                <a:ea typeface="Gill Sans"/>
                <a:cs typeface="Gill Sans"/>
                <a:sym typeface="Gill Sans"/>
              </a:rPr>
              <a:t>Hòa</a:t>
            </a:r>
            <a:endParaRPr sz="1600" b="1" i="0" u="none" strike="noStrike" cap="none" dirty="0">
              <a:solidFill>
                <a:schemeClr val="lt1"/>
              </a:solidFill>
              <a:latin typeface="+mj-lt"/>
              <a:ea typeface="Gill Sans"/>
              <a:cs typeface="Gill Sans"/>
              <a:sym typeface="Gill Sans"/>
            </a:endParaRPr>
          </a:p>
        </p:txBody>
      </p:sp>
      <p:sp>
        <p:nvSpPr>
          <p:cNvPr id="17" name="Rectangle 22">
            <a:extLst>
              <a:ext uri="{FF2B5EF4-FFF2-40B4-BE49-F238E27FC236}">
                <a16:creationId xmlns:a16="http://schemas.microsoft.com/office/drawing/2014/main" id="{F3BF42D7-BA50-448F-8A32-32E2C22AB22F}"/>
              </a:ext>
            </a:extLst>
          </p:cNvPr>
          <p:cNvSpPr/>
          <p:nvPr/>
        </p:nvSpPr>
        <p:spPr>
          <a:xfrm>
            <a:off x="0" y="5746459"/>
            <a:ext cx="2759978" cy="1111541"/>
          </a:xfrm>
          <a:prstGeom prst="rect">
            <a:avLst/>
          </a:prstGeom>
          <a:solidFill>
            <a:srgbClr val="214E6E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693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190360B7-FC07-47B6-99EB-647EBE625F54}"/>
              </a:ext>
            </a:extLst>
          </p:cNvPr>
          <p:cNvSpPr txBox="1"/>
          <p:nvPr/>
        </p:nvSpPr>
        <p:spPr>
          <a:xfrm>
            <a:off x="2409371" y="1440158"/>
            <a:ext cx="6096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 err="1">
                <a:solidFill>
                  <a:schemeClr val="bg1"/>
                </a:solidFill>
              </a:rPr>
              <a:t>Hiện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tại</a:t>
            </a:r>
            <a:r>
              <a:rPr lang="vi-VN" dirty="0">
                <a:solidFill>
                  <a:schemeClr val="bg1"/>
                </a:solidFill>
              </a:rPr>
              <a:t>, nhu </a:t>
            </a:r>
            <a:r>
              <a:rPr lang="vi-VN" dirty="0" err="1">
                <a:solidFill>
                  <a:schemeClr val="bg1"/>
                </a:solidFill>
              </a:rPr>
              <a:t>cầu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nhà</a:t>
            </a:r>
            <a:r>
              <a:rPr lang="vi-VN" dirty="0">
                <a:solidFill>
                  <a:schemeClr val="bg1"/>
                </a:solidFill>
              </a:rPr>
              <a:t> ở </a:t>
            </a:r>
            <a:r>
              <a:rPr lang="vi-VN" dirty="0" err="1">
                <a:solidFill>
                  <a:schemeClr val="bg1"/>
                </a:solidFill>
              </a:rPr>
              <a:t>là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một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vấn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đề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lớn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đối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với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người</a:t>
            </a:r>
            <a:r>
              <a:rPr lang="vi-VN" dirty="0">
                <a:solidFill>
                  <a:schemeClr val="bg1"/>
                </a:solidFill>
              </a:rPr>
              <a:t> dân trên </a:t>
            </a:r>
            <a:r>
              <a:rPr lang="vi-VN" dirty="0" err="1">
                <a:solidFill>
                  <a:schemeClr val="bg1"/>
                </a:solidFill>
              </a:rPr>
              <a:t>cả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nước</a:t>
            </a:r>
            <a:r>
              <a:rPr lang="vi-VN" dirty="0">
                <a:solidFill>
                  <a:schemeClr val="bg1"/>
                </a:solidFill>
              </a:rPr>
              <a:t>, </a:t>
            </a:r>
            <a:r>
              <a:rPr lang="vi-VN" dirty="0" err="1">
                <a:solidFill>
                  <a:schemeClr val="bg1"/>
                </a:solidFill>
              </a:rPr>
              <a:t>vì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vậy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chủ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nhà</a:t>
            </a:r>
            <a:r>
              <a:rPr lang="vi-VN" dirty="0">
                <a:solidFill>
                  <a:schemeClr val="bg1"/>
                </a:solidFill>
              </a:rPr>
              <a:t> đang </a:t>
            </a:r>
            <a:r>
              <a:rPr lang="vi-VN" dirty="0" err="1">
                <a:solidFill>
                  <a:schemeClr val="bg1"/>
                </a:solidFill>
              </a:rPr>
              <a:t>tìm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cách</a:t>
            </a:r>
            <a:r>
              <a:rPr lang="vi-VN" dirty="0">
                <a:solidFill>
                  <a:schemeClr val="bg1"/>
                </a:solidFill>
              </a:rPr>
              <a:t> cung </a:t>
            </a:r>
            <a:r>
              <a:rPr lang="vi-VN" dirty="0" err="1">
                <a:solidFill>
                  <a:schemeClr val="bg1"/>
                </a:solidFill>
              </a:rPr>
              <a:t>cấp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nhà</a:t>
            </a:r>
            <a:r>
              <a:rPr lang="vi-VN" dirty="0">
                <a:solidFill>
                  <a:schemeClr val="bg1"/>
                </a:solidFill>
              </a:rPr>
              <a:t> ở thông qua </a:t>
            </a:r>
            <a:r>
              <a:rPr lang="vi-VN" dirty="0" err="1">
                <a:solidFill>
                  <a:schemeClr val="bg1"/>
                </a:solidFill>
              </a:rPr>
              <a:t>ứng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dụng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bất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động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sản</a:t>
            </a:r>
            <a:r>
              <a:rPr lang="vi-VN" dirty="0">
                <a:solidFill>
                  <a:schemeClr val="bg1"/>
                </a:solidFill>
              </a:rPr>
              <a:t>.</a:t>
            </a:r>
          </a:p>
          <a:p>
            <a:r>
              <a:rPr lang="vi-VN" dirty="0" err="1">
                <a:solidFill>
                  <a:schemeClr val="bg1"/>
                </a:solidFill>
              </a:rPr>
              <a:t>App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Bất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động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sản</a:t>
            </a:r>
            <a:r>
              <a:rPr lang="vi-VN" dirty="0">
                <a:solidFill>
                  <a:schemeClr val="bg1"/>
                </a:solidFill>
              </a:rPr>
              <a:t>, </a:t>
            </a:r>
            <a:r>
              <a:rPr lang="vi-VN" dirty="0" err="1">
                <a:solidFill>
                  <a:schemeClr val="bg1"/>
                </a:solidFill>
              </a:rPr>
              <a:t>được</a:t>
            </a:r>
            <a:r>
              <a:rPr lang="vi-VN" dirty="0">
                <a:solidFill>
                  <a:schemeClr val="bg1"/>
                </a:solidFill>
              </a:rPr>
              <a:t> xây </a:t>
            </a:r>
            <a:r>
              <a:rPr lang="vi-VN" dirty="0" err="1">
                <a:solidFill>
                  <a:schemeClr val="bg1"/>
                </a:solidFill>
              </a:rPr>
              <a:t>dựng</a:t>
            </a:r>
            <a:r>
              <a:rPr lang="vi-VN" dirty="0">
                <a:solidFill>
                  <a:schemeClr val="bg1"/>
                </a:solidFill>
              </a:rPr>
              <a:t> cho </a:t>
            </a:r>
            <a:r>
              <a:rPr lang="vi-VN" dirty="0" err="1">
                <a:solidFill>
                  <a:schemeClr val="bg1"/>
                </a:solidFill>
              </a:rPr>
              <a:t>người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dùng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nội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bộ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để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quản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lý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dự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án</a:t>
            </a:r>
            <a:r>
              <a:rPr lang="vi-VN" dirty="0">
                <a:solidFill>
                  <a:schemeClr val="bg1"/>
                </a:solidFill>
              </a:rPr>
              <a:t>, </a:t>
            </a:r>
            <a:r>
              <a:rPr lang="vi-VN" dirty="0" err="1">
                <a:solidFill>
                  <a:schemeClr val="bg1"/>
                </a:solidFill>
              </a:rPr>
              <a:t>quản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lý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số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liệu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thống</a:t>
            </a:r>
            <a:r>
              <a:rPr lang="vi-VN" dirty="0">
                <a:solidFill>
                  <a:schemeClr val="bg1"/>
                </a:solidFill>
              </a:rPr>
              <a:t> kê, </a:t>
            </a:r>
            <a:r>
              <a:rPr lang="vi-VN" dirty="0" err="1">
                <a:solidFill>
                  <a:schemeClr val="bg1"/>
                </a:solidFill>
              </a:rPr>
              <a:t>báo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cáo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và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nhiều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chức</a:t>
            </a:r>
            <a:r>
              <a:rPr lang="vi-VN" dirty="0">
                <a:solidFill>
                  <a:schemeClr val="bg1"/>
                </a:solidFill>
              </a:rPr>
              <a:t> năng </a:t>
            </a:r>
            <a:r>
              <a:rPr lang="vi-VN" dirty="0" err="1">
                <a:solidFill>
                  <a:schemeClr val="bg1"/>
                </a:solidFill>
              </a:rPr>
              <a:t>khác</a:t>
            </a:r>
            <a:r>
              <a:rPr lang="vi-VN" dirty="0">
                <a:solidFill>
                  <a:schemeClr val="bg1"/>
                </a:solidFill>
              </a:rPr>
              <a:t>.</a:t>
            </a:r>
          </a:p>
          <a:p>
            <a:r>
              <a:rPr lang="vi-VN" dirty="0" err="1">
                <a:solidFill>
                  <a:schemeClr val="bg1"/>
                </a:solidFill>
              </a:rPr>
              <a:t>App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cũng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giúp</a:t>
            </a:r>
            <a:r>
              <a:rPr lang="vi-VN" dirty="0">
                <a:solidFill>
                  <a:schemeClr val="bg1"/>
                </a:solidFill>
              </a:rPr>
              <a:t> nhân viên </a:t>
            </a:r>
            <a:r>
              <a:rPr lang="vi-VN" dirty="0" err="1">
                <a:solidFill>
                  <a:schemeClr val="bg1"/>
                </a:solidFill>
              </a:rPr>
              <a:t>biết</a:t>
            </a:r>
            <a:r>
              <a:rPr lang="vi-VN" dirty="0">
                <a:solidFill>
                  <a:schemeClr val="bg1"/>
                </a:solidFill>
              </a:rPr>
              <a:t> thêm </a:t>
            </a:r>
            <a:r>
              <a:rPr lang="vi-VN" dirty="0" err="1">
                <a:solidFill>
                  <a:schemeClr val="bg1"/>
                </a:solidFill>
              </a:rPr>
              <a:t>về</a:t>
            </a:r>
            <a:r>
              <a:rPr lang="vi-VN" dirty="0">
                <a:solidFill>
                  <a:schemeClr val="bg1"/>
                </a:solidFill>
              </a:rPr>
              <a:t> thông tin </a:t>
            </a:r>
            <a:r>
              <a:rPr lang="vi-VN" dirty="0" err="1">
                <a:solidFill>
                  <a:schemeClr val="bg1"/>
                </a:solidFill>
              </a:rPr>
              <a:t>cần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thiết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về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ngành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bất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động</a:t>
            </a:r>
            <a:r>
              <a:rPr lang="vi-VN" dirty="0">
                <a:solidFill>
                  <a:schemeClr val="bg1"/>
                </a:solidFill>
              </a:rPr>
              <a:t> </a:t>
            </a:r>
            <a:r>
              <a:rPr lang="vi-VN" dirty="0" err="1">
                <a:solidFill>
                  <a:schemeClr val="bg1"/>
                </a:solidFill>
              </a:rPr>
              <a:t>sản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nh</a:t>
            </a:r>
            <a:r>
              <a:rPr lang="vi-VN" dirty="0">
                <a:solidFill>
                  <a:schemeClr val="bg1"/>
                </a:solidFill>
              </a:rPr>
              <a:t>ư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những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án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bất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động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sản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xếp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hạng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về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doanh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của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nhân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viên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nhóm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và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phòng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3828C7A3-A001-4C5D-BE94-B3882FDEF963}"/>
              </a:ext>
            </a:extLst>
          </p:cNvPr>
          <p:cNvSpPr txBox="1"/>
          <p:nvPr/>
        </p:nvSpPr>
        <p:spPr>
          <a:xfrm>
            <a:off x="3918857" y="667657"/>
            <a:ext cx="2053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1. </a:t>
            </a:r>
            <a:r>
              <a:rPr lang="en-US" dirty="0" err="1">
                <a:solidFill>
                  <a:schemeClr val="bg1"/>
                </a:solidFill>
              </a:rPr>
              <a:t>giới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thiệu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án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62777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Bảng 1">
            <a:extLst>
              <a:ext uri="{FF2B5EF4-FFF2-40B4-BE49-F238E27FC236}">
                <a16:creationId xmlns:a16="http://schemas.microsoft.com/office/drawing/2014/main" id="{A503F21D-1F78-48C5-9054-92B5B6D5FA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0142390"/>
              </p:ext>
            </p:extLst>
          </p:nvPr>
        </p:nvGraphicFramePr>
        <p:xfrm>
          <a:off x="4052570" y="3455986"/>
          <a:ext cx="4801144" cy="195784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63981">
                  <a:extLst>
                    <a:ext uri="{9D8B030D-6E8A-4147-A177-3AD203B41FA5}">
                      <a16:colId xmlns:a16="http://schemas.microsoft.com/office/drawing/2014/main" val="3300770732"/>
                    </a:ext>
                  </a:extLst>
                </a:gridCol>
                <a:gridCol w="2337163">
                  <a:extLst>
                    <a:ext uri="{9D8B030D-6E8A-4147-A177-3AD203B41FA5}">
                      <a16:colId xmlns:a16="http://schemas.microsoft.com/office/drawing/2014/main" val="2644595781"/>
                    </a:ext>
                  </a:extLst>
                </a:gridCol>
              </a:tblGrid>
              <a:tr h="328301">
                <a:tc>
                  <a:txBody>
                    <a:bodyPr/>
                    <a:lstStyle/>
                    <a:p>
                      <a:pPr marL="0" marR="62865" algn="l">
                        <a:spcBef>
                          <a:spcPts val="15"/>
                        </a:spcBef>
                        <a:spcAft>
                          <a:spcPts val="0"/>
                        </a:spcAft>
                        <a:tabLst>
                          <a:tab pos="1024255" algn="r"/>
                        </a:tabLst>
                      </a:pPr>
                      <a:r>
                        <a:rPr lang="en-US" sz="1200" dirty="0">
                          <a:effectLst/>
                        </a:rPr>
                        <a:t>Stakeholders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62865" algn="l">
                        <a:spcBef>
                          <a:spcPts val="15"/>
                        </a:spcBef>
                        <a:spcAft>
                          <a:spcPts val="0"/>
                        </a:spcAft>
                        <a:tabLst>
                          <a:tab pos="1024255" algn="r"/>
                        </a:tabLst>
                      </a:pPr>
                      <a:r>
                        <a:rPr lang="en-US" sz="1200">
                          <a:effectLst/>
                        </a:rPr>
                        <a:t>Number of people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37948191"/>
                  </a:ext>
                </a:extLst>
              </a:tr>
              <a:tr h="32590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Director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 people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03557141"/>
                  </a:ext>
                </a:extLst>
              </a:tr>
              <a:tr h="32590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Department Heads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~10 people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6594441"/>
                  </a:ext>
                </a:extLst>
              </a:tr>
              <a:tr h="32590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Administrator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~1 people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99706367"/>
                  </a:ext>
                </a:extLst>
              </a:tr>
              <a:tr h="32590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Employees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~150 people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8749381"/>
                  </a:ext>
                </a:extLst>
              </a:tr>
              <a:tr h="32590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Deputy department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~5 people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71222011"/>
                  </a:ext>
                </a:extLst>
              </a:tr>
            </a:tbl>
          </a:graphicData>
        </a:graphic>
      </p:graphicFrame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F5E9FBDD-6F3F-4738-BE25-BD30E7D8D850}"/>
              </a:ext>
            </a:extLst>
          </p:cNvPr>
          <p:cNvSpPr txBox="1"/>
          <p:nvPr/>
        </p:nvSpPr>
        <p:spPr>
          <a:xfrm>
            <a:off x="5094514" y="1103086"/>
            <a:ext cx="2797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1. </a:t>
            </a:r>
            <a:r>
              <a:rPr lang="en-US" dirty="0" err="1">
                <a:solidFill>
                  <a:schemeClr val="bg1"/>
                </a:solidFill>
              </a:rPr>
              <a:t>Số</a:t>
            </a:r>
            <a:r>
              <a:rPr lang="en-US" dirty="0">
                <a:solidFill>
                  <a:schemeClr val="bg1"/>
                </a:solidFill>
              </a:rPr>
              <a:t> ng</a:t>
            </a:r>
            <a:r>
              <a:rPr lang="vi-VN" dirty="0">
                <a:solidFill>
                  <a:schemeClr val="bg1"/>
                </a:solidFill>
              </a:rPr>
              <a:t>ư</a:t>
            </a:r>
            <a:r>
              <a:rPr lang="en-US" dirty="0" err="1">
                <a:solidFill>
                  <a:schemeClr val="bg1"/>
                </a:solidFill>
              </a:rPr>
              <a:t>ời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trong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công</a:t>
            </a:r>
            <a:r>
              <a:rPr lang="en-US" dirty="0">
                <a:solidFill>
                  <a:schemeClr val="bg1"/>
                </a:solidFill>
              </a:rPr>
              <a:t> ty</a:t>
            </a:r>
          </a:p>
        </p:txBody>
      </p:sp>
    </p:spTree>
    <p:extLst>
      <p:ext uri="{BB962C8B-B14F-4D97-AF65-F5344CB8AC3E}">
        <p14:creationId xmlns:p14="http://schemas.microsoft.com/office/powerpoint/2010/main" val="4059442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Bảng 1">
            <a:extLst>
              <a:ext uri="{FF2B5EF4-FFF2-40B4-BE49-F238E27FC236}">
                <a16:creationId xmlns:a16="http://schemas.microsoft.com/office/drawing/2014/main" id="{245BC0D3-E3C4-415F-911A-8C1E7BF29A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3257629"/>
              </p:ext>
            </p:extLst>
          </p:nvPr>
        </p:nvGraphicFramePr>
        <p:xfrm>
          <a:off x="2666773" y="1990825"/>
          <a:ext cx="6782027" cy="324883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41083">
                  <a:extLst>
                    <a:ext uri="{9D8B030D-6E8A-4147-A177-3AD203B41FA5}">
                      <a16:colId xmlns:a16="http://schemas.microsoft.com/office/drawing/2014/main" val="370112893"/>
                    </a:ext>
                  </a:extLst>
                </a:gridCol>
                <a:gridCol w="1013919">
                  <a:extLst>
                    <a:ext uri="{9D8B030D-6E8A-4147-A177-3AD203B41FA5}">
                      <a16:colId xmlns:a16="http://schemas.microsoft.com/office/drawing/2014/main" val="766585300"/>
                    </a:ext>
                  </a:extLst>
                </a:gridCol>
                <a:gridCol w="4927025">
                  <a:extLst>
                    <a:ext uri="{9D8B030D-6E8A-4147-A177-3AD203B41FA5}">
                      <a16:colId xmlns:a16="http://schemas.microsoft.com/office/drawing/2014/main" val="1896752156"/>
                    </a:ext>
                  </a:extLst>
                </a:gridCol>
              </a:tblGrid>
              <a:tr h="31989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#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ID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Business Rules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08057173"/>
                  </a:ext>
                </a:extLst>
              </a:tr>
              <a:tr h="319893">
                <a:tc>
                  <a:txBody>
                    <a:bodyPr/>
                    <a:lstStyle/>
                    <a:p>
                      <a:pPr marL="20955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1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BR1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  When employees leave, the account will be hidden.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29166269"/>
                  </a:ext>
                </a:extLst>
              </a:tr>
              <a:tr h="319893">
                <a:tc>
                  <a:txBody>
                    <a:bodyPr/>
                    <a:lstStyle/>
                    <a:p>
                      <a:pPr marL="20955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2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334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BR2                 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FF0000"/>
                          </a:solidFill>
                          <a:effectLst/>
                        </a:rPr>
                        <a:t>Staff only view and register applications</a:t>
                      </a:r>
                      <a:endParaRPr lang="en-US" sz="1100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18205840"/>
                  </a:ext>
                </a:extLst>
              </a:tr>
              <a:tr h="31989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3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334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BR3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  Only the administrator can update the information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16633114"/>
                  </a:ext>
                </a:extLst>
              </a:tr>
              <a:tr h="31989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4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334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BR4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8382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FF0000"/>
                          </a:solidFill>
                          <a:effectLst/>
                        </a:rPr>
                        <a:t>Only director can approve employee applications</a:t>
                      </a:r>
                      <a:endParaRPr lang="en-US" sz="1100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0241566"/>
                  </a:ext>
                </a:extLst>
              </a:tr>
              <a:tr h="66473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5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334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FF0000"/>
                          </a:solidFill>
                          <a:effectLst/>
                        </a:rPr>
                        <a:t>BR5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FF0000"/>
                          </a:solidFill>
                          <a:effectLst/>
                        </a:rPr>
                        <a:t>  Unapproved applications will be canceled and not saved in history</a:t>
                      </a:r>
                      <a:endParaRPr lang="en-US" sz="1100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64144805"/>
                  </a:ext>
                </a:extLst>
              </a:tr>
              <a:tr h="66473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334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BR6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8382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Admin to update information continuously or when there is information from leaders and departments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2640222"/>
                  </a:ext>
                </a:extLst>
              </a:tr>
              <a:tr h="31989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334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BR7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8382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Admin cannot use App Mobile to import files, etc.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65768509"/>
                  </a:ext>
                </a:extLst>
              </a:tr>
            </a:tbl>
          </a:graphicData>
        </a:graphic>
      </p:graphicFrame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481DA6E2-9C77-48E2-A7FC-B1953907404E}"/>
              </a:ext>
            </a:extLst>
          </p:cNvPr>
          <p:cNvSpPr txBox="1"/>
          <p:nvPr/>
        </p:nvSpPr>
        <p:spPr>
          <a:xfrm>
            <a:off x="4426857" y="508000"/>
            <a:ext cx="4390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 project overview – business constraints</a:t>
            </a:r>
          </a:p>
        </p:txBody>
      </p:sp>
    </p:spTree>
    <p:extLst>
      <p:ext uri="{BB962C8B-B14F-4D97-AF65-F5344CB8AC3E}">
        <p14:creationId xmlns:p14="http://schemas.microsoft.com/office/powerpoint/2010/main" val="42264709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3F2DB246-3E3F-4E12-A82C-D6B7BC8AB086}"/>
              </a:ext>
            </a:extLst>
          </p:cNvPr>
          <p:cNvSpPr txBox="1"/>
          <p:nvPr/>
        </p:nvSpPr>
        <p:spPr>
          <a:xfrm>
            <a:off x="4426857" y="508000"/>
            <a:ext cx="4455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 project overview –  technical constraints</a:t>
            </a:r>
          </a:p>
        </p:txBody>
      </p: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E8F0DDF8-9E3E-417D-9DCC-B6F0598B327E}"/>
              </a:ext>
            </a:extLst>
          </p:cNvPr>
          <p:cNvSpPr txBox="1"/>
          <p:nvPr/>
        </p:nvSpPr>
        <p:spPr>
          <a:xfrm>
            <a:off x="4542971" y="1524000"/>
            <a:ext cx="4797147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System: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</a:rPr>
              <a:t>Website (browser: Firefox, Chrome, </a:t>
            </a:r>
            <a:r>
              <a:rPr lang="en-US" dirty="0" err="1">
                <a:solidFill>
                  <a:schemeClr val="bg1"/>
                </a:solidFill>
              </a:rPr>
              <a:t>Cốc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cốc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App (platform: </a:t>
            </a:r>
            <a:r>
              <a:rPr lang="en-US" dirty="0" err="1">
                <a:solidFill>
                  <a:schemeClr val="bg1"/>
                </a:solidFill>
              </a:rPr>
              <a:t>Ios</a:t>
            </a:r>
            <a:r>
              <a:rPr lang="en-US" dirty="0">
                <a:solidFill>
                  <a:schemeClr val="bg1"/>
                </a:solidFill>
              </a:rPr>
              <a:t> &amp; Android).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Programming language App: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Code: </a:t>
            </a:r>
            <a:r>
              <a:rPr lang="en-US" dirty="0" err="1">
                <a:solidFill>
                  <a:schemeClr val="bg1"/>
                </a:solidFill>
              </a:rPr>
              <a:t>Javascript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</a:rPr>
              <a:t>Framework: React native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Programming language Website: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Code: </a:t>
            </a:r>
            <a:r>
              <a:rPr lang="en-US" dirty="0" err="1">
                <a:solidFill>
                  <a:schemeClr val="bg1"/>
                </a:solidFill>
              </a:rPr>
              <a:t>javascript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</a:rPr>
              <a:t>Framework: </a:t>
            </a:r>
            <a:r>
              <a:rPr lang="en-US" dirty="0" err="1">
                <a:solidFill>
                  <a:schemeClr val="bg1"/>
                </a:solidFill>
              </a:rPr>
              <a:t>Vuejs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Database: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</a:rPr>
              <a:t>Database: Firebase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Document: </a:t>
            </a:r>
            <a:r>
              <a:rPr lang="en-US" dirty="0" err="1">
                <a:solidFill>
                  <a:schemeClr val="bg1"/>
                </a:solidFill>
              </a:rPr>
              <a:t>github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</a:rPr>
              <a:t>Communication: </a:t>
            </a:r>
            <a:r>
              <a:rPr lang="en-US" dirty="0" err="1">
                <a:solidFill>
                  <a:schemeClr val="bg1"/>
                </a:solidFill>
              </a:rPr>
              <a:t>zalo</a:t>
            </a:r>
            <a:r>
              <a:rPr lang="en-US" dirty="0">
                <a:solidFill>
                  <a:schemeClr val="bg1"/>
                </a:solidFill>
              </a:rPr>
              <a:t> and </a:t>
            </a:r>
            <a:r>
              <a:rPr lang="en-US" dirty="0" err="1">
                <a:solidFill>
                  <a:schemeClr val="bg1"/>
                </a:solidFill>
              </a:rPr>
              <a:t>facebook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21939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CD14BA14-2840-4E06-961F-6D6C89D3E784}"/>
              </a:ext>
            </a:extLst>
          </p:cNvPr>
          <p:cNvSpPr txBox="1"/>
          <p:nvPr/>
        </p:nvSpPr>
        <p:spPr>
          <a:xfrm>
            <a:off x="4963886" y="1175657"/>
            <a:ext cx="2518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Monitoring &amp; control.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AFE48A03-E5B5-411D-98A1-45B333573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460" y="2010549"/>
            <a:ext cx="4558512" cy="3360541"/>
          </a:xfrm>
          <a:prstGeom prst="rect">
            <a:avLst/>
          </a:prstGeom>
        </p:spPr>
      </p:pic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28F91F8B-7DAC-4345-AEE8-D04D235323D4}"/>
              </a:ext>
            </a:extLst>
          </p:cNvPr>
          <p:cNvSpPr txBox="1"/>
          <p:nvPr/>
        </p:nvSpPr>
        <p:spPr>
          <a:xfrm>
            <a:off x="6364924" y="2467428"/>
            <a:ext cx="389080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Tổng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số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công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việc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cho</a:t>
            </a:r>
            <a:r>
              <a:rPr lang="en-US" dirty="0">
                <a:solidFill>
                  <a:schemeClr val="bg1"/>
                </a:solidFill>
              </a:rPr>
              <a:t> module 1: 58</a:t>
            </a:r>
          </a:p>
          <a:p>
            <a:r>
              <a:rPr lang="en-US" dirty="0" err="1">
                <a:solidFill>
                  <a:schemeClr val="bg1"/>
                </a:solidFill>
              </a:rPr>
              <a:t>Tổng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số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công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việc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cho</a:t>
            </a:r>
            <a:r>
              <a:rPr lang="en-US" dirty="0">
                <a:solidFill>
                  <a:schemeClr val="bg1"/>
                </a:solidFill>
              </a:rPr>
              <a:t> module 2: 28</a:t>
            </a:r>
          </a:p>
          <a:p>
            <a:r>
              <a:rPr lang="en-US" dirty="0" err="1">
                <a:solidFill>
                  <a:schemeClr val="bg1"/>
                </a:solidFill>
              </a:rPr>
              <a:t>Tổng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số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công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việc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cho</a:t>
            </a:r>
            <a:r>
              <a:rPr lang="en-US" dirty="0">
                <a:solidFill>
                  <a:schemeClr val="bg1"/>
                </a:solidFill>
              </a:rPr>
              <a:t> module 3: 79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1078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ình ảnh 2">
            <a:extLst>
              <a:ext uri="{FF2B5EF4-FFF2-40B4-BE49-F238E27FC236}">
                <a16:creationId xmlns:a16="http://schemas.microsoft.com/office/drawing/2014/main" id="{B3FCD06B-F0AA-47D4-860E-4CD994D0C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7" y="1052467"/>
            <a:ext cx="5021935" cy="3996260"/>
          </a:xfrm>
          <a:prstGeom prst="rect">
            <a:avLst/>
          </a:prstGeom>
        </p:spPr>
      </p:pic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2603D15E-68F0-430C-8580-546335BE903E}"/>
              </a:ext>
            </a:extLst>
          </p:cNvPr>
          <p:cNvSpPr txBox="1"/>
          <p:nvPr/>
        </p:nvSpPr>
        <p:spPr>
          <a:xfrm>
            <a:off x="6096000" y="1573269"/>
            <a:ext cx="571823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Tổng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thời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thực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tế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hoàn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thành</a:t>
            </a:r>
            <a:r>
              <a:rPr lang="en-US" dirty="0">
                <a:solidFill>
                  <a:schemeClr val="bg1"/>
                </a:solidFill>
              </a:rPr>
              <a:t> module 1: 914 </a:t>
            </a:r>
            <a:r>
              <a:rPr lang="en-US" dirty="0" err="1">
                <a:solidFill>
                  <a:schemeClr val="bg1"/>
                </a:solidFill>
              </a:rPr>
              <a:t>giờ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Tổng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thời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thực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tế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hoàn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thành</a:t>
            </a:r>
            <a:r>
              <a:rPr lang="en-US" dirty="0">
                <a:solidFill>
                  <a:schemeClr val="bg1"/>
                </a:solidFill>
              </a:rPr>
              <a:t> module 2: 669 </a:t>
            </a:r>
            <a:r>
              <a:rPr lang="en-US" dirty="0" err="1">
                <a:solidFill>
                  <a:schemeClr val="bg1"/>
                </a:solidFill>
              </a:rPr>
              <a:t>giờ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Tổng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thời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thực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tế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hoàn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thành</a:t>
            </a:r>
            <a:r>
              <a:rPr lang="en-US" dirty="0">
                <a:solidFill>
                  <a:schemeClr val="bg1"/>
                </a:solidFill>
              </a:rPr>
              <a:t> module 3: 1909 </a:t>
            </a:r>
            <a:r>
              <a:rPr lang="en-US" dirty="0" err="1">
                <a:solidFill>
                  <a:schemeClr val="bg1"/>
                </a:solidFill>
              </a:rPr>
              <a:t>giờ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906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ình ảnh 2">
            <a:extLst>
              <a:ext uri="{FF2B5EF4-FFF2-40B4-BE49-F238E27FC236}">
                <a16:creationId xmlns:a16="http://schemas.microsoft.com/office/drawing/2014/main" id="{A6B6B754-1FAF-4498-B3DE-45172A921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652" y="796580"/>
            <a:ext cx="5476616" cy="3543192"/>
          </a:xfrm>
          <a:prstGeom prst="rect">
            <a:avLst/>
          </a:prstGeom>
        </p:spPr>
      </p:pic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99428ECB-B7F8-438F-9AEF-F5F1A22794F3}"/>
              </a:ext>
            </a:extLst>
          </p:cNvPr>
          <p:cNvSpPr txBox="1"/>
          <p:nvPr/>
        </p:nvSpPr>
        <p:spPr>
          <a:xfrm>
            <a:off x="6096000" y="1573269"/>
            <a:ext cx="571823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Tổng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thời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kiến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hoàn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thành</a:t>
            </a:r>
            <a:r>
              <a:rPr lang="en-US" dirty="0">
                <a:solidFill>
                  <a:schemeClr val="bg1"/>
                </a:solidFill>
              </a:rPr>
              <a:t> module 1: 985 </a:t>
            </a:r>
            <a:r>
              <a:rPr lang="en-US" dirty="0" err="1">
                <a:solidFill>
                  <a:schemeClr val="bg1"/>
                </a:solidFill>
              </a:rPr>
              <a:t>giờ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Tổng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thời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kiến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hoàn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thành</a:t>
            </a:r>
            <a:r>
              <a:rPr lang="en-US" dirty="0">
                <a:solidFill>
                  <a:schemeClr val="bg1"/>
                </a:solidFill>
              </a:rPr>
              <a:t> module 2: 744 </a:t>
            </a:r>
            <a:r>
              <a:rPr lang="en-US" dirty="0" err="1">
                <a:solidFill>
                  <a:schemeClr val="bg1"/>
                </a:solidFill>
              </a:rPr>
              <a:t>giờ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Tổng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thời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kiến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hoàn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thành</a:t>
            </a:r>
            <a:r>
              <a:rPr lang="en-US" dirty="0">
                <a:solidFill>
                  <a:schemeClr val="bg1"/>
                </a:solidFill>
              </a:rPr>
              <a:t> module 3: 2047 </a:t>
            </a:r>
            <a:r>
              <a:rPr lang="en-US" dirty="0" err="1">
                <a:solidFill>
                  <a:schemeClr val="bg1"/>
                </a:solidFill>
              </a:rPr>
              <a:t>giờ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37959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ình ảnh 2">
            <a:extLst>
              <a:ext uri="{FF2B5EF4-FFF2-40B4-BE49-F238E27FC236}">
                <a16:creationId xmlns:a16="http://schemas.microsoft.com/office/drawing/2014/main" id="{59E2D73E-FAEE-45C0-AD6C-FC6C6CCF1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040" y="638376"/>
            <a:ext cx="5953617" cy="4331844"/>
          </a:xfrm>
          <a:prstGeom prst="rect">
            <a:avLst/>
          </a:prstGeom>
        </p:spPr>
      </p:pic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F957ADA9-E5C5-4248-9947-85630DFABE84}"/>
              </a:ext>
            </a:extLst>
          </p:cNvPr>
          <p:cNvSpPr txBox="1"/>
          <p:nvPr/>
        </p:nvSpPr>
        <p:spPr>
          <a:xfrm>
            <a:off x="6473768" y="1481380"/>
            <a:ext cx="46858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Ngày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thực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tế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hoàn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thành</a:t>
            </a:r>
            <a:r>
              <a:rPr lang="en-US" dirty="0">
                <a:solidFill>
                  <a:schemeClr val="bg1"/>
                </a:solidFill>
              </a:rPr>
              <a:t> module 1: 43 </a:t>
            </a:r>
            <a:r>
              <a:rPr lang="en-US" dirty="0" err="1">
                <a:solidFill>
                  <a:schemeClr val="bg1"/>
                </a:solidFill>
              </a:rPr>
              <a:t>ngày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Ngày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thực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tế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hoàn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thành</a:t>
            </a:r>
            <a:r>
              <a:rPr lang="en-US" dirty="0">
                <a:solidFill>
                  <a:schemeClr val="bg1"/>
                </a:solidFill>
              </a:rPr>
              <a:t> module 2: 20 </a:t>
            </a:r>
            <a:r>
              <a:rPr lang="en-US" dirty="0" err="1">
                <a:solidFill>
                  <a:schemeClr val="bg1"/>
                </a:solidFill>
              </a:rPr>
              <a:t>ngày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Ngày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thực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tế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hoàn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thành</a:t>
            </a:r>
            <a:r>
              <a:rPr lang="en-US" dirty="0">
                <a:solidFill>
                  <a:schemeClr val="bg1"/>
                </a:solidFill>
              </a:rPr>
              <a:t> module 3: 65 </a:t>
            </a:r>
            <a:r>
              <a:rPr lang="en-US" dirty="0" err="1">
                <a:solidFill>
                  <a:schemeClr val="bg1"/>
                </a:solidFill>
              </a:rPr>
              <a:t>ngày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Đã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trừ</a:t>
            </a:r>
            <a:r>
              <a:rPr lang="en-US" dirty="0">
                <a:solidFill>
                  <a:schemeClr val="bg1"/>
                </a:solidFill>
              </a:rPr>
              <a:t> 3 </a:t>
            </a:r>
            <a:r>
              <a:rPr lang="en-US" dirty="0" err="1">
                <a:solidFill>
                  <a:schemeClr val="bg1"/>
                </a:solidFill>
              </a:rPr>
              <a:t>tuần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nghỉ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tết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và</a:t>
            </a:r>
            <a:r>
              <a:rPr lang="en-US" dirty="0">
                <a:solidFill>
                  <a:schemeClr val="bg1"/>
                </a:solidFill>
              </a:rPr>
              <a:t> 2 </a:t>
            </a:r>
            <a:r>
              <a:rPr lang="en-US" dirty="0" err="1">
                <a:solidFill>
                  <a:schemeClr val="bg1"/>
                </a:solidFill>
              </a:rPr>
              <a:t>tuần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nghỉ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dịch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27910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ình ảnh 2">
            <a:extLst>
              <a:ext uri="{FF2B5EF4-FFF2-40B4-BE49-F238E27FC236}">
                <a16:creationId xmlns:a16="http://schemas.microsoft.com/office/drawing/2014/main" id="{67109206-D684-4D35-99E7-EB3CB969F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074" y="350721"/>
            <a:ext cx="7716939" cy="4638374"/>
          </a:xfrm>
          <a:prstGeom prst="rect">
            <a:avLst/>
          </a:prstGeom>
        </p:spPr>
      </p:pic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27C9D645-51B0-4609-A73B-94F35A681D88}"/>
              </a:ext>
            </a:extLst>
          </p:cNvPr>
          <p:cNvSpPr txBox="1"/>
          <p:nvPr/>
        </p:nvSpPr>
        <p:spPr>
          <a:xfrm>
            <a:off x="8406186" y="1786179"/>
            <a:ext cx="36261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Tổng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thời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từng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thành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viên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làm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trong</a:t>
            </a:r>
            <a:r>
              <a:rPr lang="en-US" dirty="0">
                <a:solidFill>
                  <a:schemeClr val="bg1"/>
                </a:solidFill>
              </a:rPr>
              <a:t> 32 </a:t>
            </a:r>
            <a:r>
              <a:rPr lang="en-US" dirty="0" err="1">
                <a:solidFill>
                  <a:schemeClr val="bg1"/>
                </a:solidFill>
              </a:rPr>
              <a:t>tuần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11537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9DE4540F-36A5-4148-BD1B-0C8069E2B8FC}"/>
              </a:ext>
            </a:extLst>
          </p:cNvPr>
          <p:cNvSpPr txBox="1"/>
          <p:nvPr/>
        </p:nvSpPr>
        <p:spPr>
          <a:xfrm>
            <a:off x="4963886" y="1175657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Architectural.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graphicFrame>
        <p:nvGraphicFramePr>
          <p:cNvPr id="3" name="Bảng 2">
            <a:extLst>
              <a:ext uri="{FF2B5EF4-FFF2-40B4-BE49-F238E27FC236}">
                <a16:creationId xmlns:a16="http://schemas.microsoft.com/office/drawing/2014/main" id="{78BF1FD6-20D5-437B-BFEA-6AD6193AB2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6173959"/>
              </p:ext>
            </p:extLst>
          </p:nvPr>
        </p:nvGraphicFramePr>
        <p:xfrm>
          <a:off x="814161" y="2524827"/>
          <a:ext cx="7255781" cy="180834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2859">
                  <a:extLst>
                    <a:ext uri="{9D8B030D-6E8A-4147-A177-3AD203B41FA5}">
                      <a16:colId xmlns:a16="http://schemas.microsoft.com/office/drawing/2014/main" val="1847303305"/>
                    </a:ext>
                  </a:extLst>
                </a:gridCol>
                <a:gridCol w="595821">
                  <a:extLst>
                    <a:ext uri="{9D8B030D-6E8A-4147-A177-3AD203B41FA5}">
                      <a16:colId xmlns:a16="http://schemas.microsoft.com/office/drawing/2014/main" val="823265893"/>
                    </a:ext>
                  </a:extLst>
                </a:gridCol>
                <a:gridCol w="4926929">
                  <a:extLst>
                    <a:ext uri="{9D8B030D-6E8A-4147-A177-3AD203B41FA5}">
                      <a16:colId xmlns:a16="http://schemas.microsoft.com/office/drawing/2014/main" val="2924376985"/>
                    </a:ext>
                  </a:extLst>
                </a:gridCol>
                <a:gridCol w="1190172">
                  <a:extLst>
                    <a:ext uri="{9D8B030D-6E8A-4147-A177-3AD203B41FA5}">
                      <a16:colId xmlns:a16="http://schemas.microsoft.com/office/drawing/2014/main" val="2694375115"/>
                    </a:ext>
                  </a:extLst>
                </a:gridCol>
              </a:tblGrid>
              <a:tr h="361669">
                <a:tc>
                  <a:txBody>
                    <a:bodyPr/>
                    <a:lstStyle/>
                    <a:p>
                      <a:pPr marL="22860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#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ID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Quality Attributes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Priority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70202922"/>
                  </a:ext>
                </a:extLst>
              </a:tr>
              <a:tr h="361669">
                <a:tc grid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Usability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5318703"/>
                  </a:ext>
                </a:extLst>
              </a:tr>
              <a:tr h="36166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QA1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Users</a:t>
                      </a:r>
                      <a:r>
                        <a:rPr lang="vi-VN" sz="1200">
                          <a:effectLst/>
                        </a:rPr>
                        <a:t> use the app to easier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High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87576175"/>
                  </a:ext>
                </a:extLst>
              </a:tr>
              <a:tr h="361669">
                <a:tc grid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Portability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605523"/>
                  </a:ext>
                </a:extLst>
              </a:tr>
              <a:tr h="36166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QA2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Users can use the application on two platforms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High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249292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7518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5CC4E829-C98C-406A-899E-9DF9815FA231}"/>
              </a:ext>
            </a:extLst>
          </p:cNvPr>
          <p:cNvSpPr/>
          <p:nvPr/>
        </p:nvSpPr>
        <p:spPr>
          <a:xfrm>
            <a:off x="1234136" y="0"/>
            <a:ext cx="4661840" cy="68580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91A18A-7559-4485-BC2C-6ACBBA9F87DF}"/>
              </a:ext>
            </a:extLst>
          </p:cNvPr>
          <p:cNvSpPr txBox="1"/>
          <p:nvPr/>
        </p:nvSpPr>
        <p:spPr>
          <a:xfrm>
            <a:off x="7053848" y="341792"/>
            <a:ext cx="3294837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Team introduction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E3BD7D-EEC6-41FC-867D-95F2B71346B3}"/>
              </a:ext>
            </a:extLst>
          </p:cNvPr>
          <p:cNvSpPr txBox="1"/>
          <p:nvPr/>
        </p:nvSpPr>
        <p:spPr>
          <a:xfrm>
            <a:off x="6357775" y="387958"/>
            <a:ext cx="51804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cs typeface="Arial" pitchFamily="34" charset="0"/>
              </a:rPr>
              <a:t>1.</a:t>
            </a:r>
            <a:endParaRPr lang="ko-KR" altLang="en-US" sz="24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79CA3D-1245-4812-BE2C-A17717D31459}"/>
              </a:ext>
            </a:extLst>
          </p:cNvPr>
          <p:cNvSpPr txBox="1"/>
          <p:nvPr/>
        </p:nvSpPr>
        <p:spPr>
          <a:xfrm>
            <a:off x="7107350" y="1142300"/>
            <a:ext cx="3081679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Project overview.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5757E4-1723-4073-9FC5-1D351F20A151}"/>
              </a:ext>
            </a:extLst>
          </p:cNvPr>
          <p:cNvSpPr txBox="1"/>
          <p:nvPr/>
        </p:nvSpPr>
        <p:spPr>
          <a:xfrm>
            <a:off x="7107350" y="2732514"/>
            <a:ext cx="2547621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Architectural.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2C12F7-AE9B-40D2-A6C4-2F1B6BC860EE}"/>
              </a:ext>
            </a:extLst>
          </p:cNvPr>
          <p:cNvSpPr txBox="1"/>
          <p:nvPr/>
        </p:nvSpPr>
        <p:spPr>
          <a:xfrm>
            <a:off x="2122415" y="1039612"/>
            <a:ext cx="2651952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 dirty="0">
                <a:solidFill>
                  <a:schemeClr val="bg1"/>
                </a:solidFill>
                <a:latin typeface="+mj-lt"/>
                <a:cs typeface="Arial" pitchFamily="34" charset="0"/>
              </a:rPr>
              <a:t>Agenda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7D4542-7053-3842-BCA7-79F13087ABC8}"/>
              </a:ext>
            </a:extLst>
          </p:cNvPr>
          <p:cNvSpPr txBox="1"/>
          <p:nvPr/>
        </p:nvSpPr>
        <p:spPr>
          <a:xfrm>
            <a:off x="7107350" y="1937407"/>
            <a:ext cx="3850514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Monitoring &amp; control.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5">
            <a:extLst>
              <a:ext uri="{FF2B5EF4-FFF2-40B4-BE49-F238E27FC236}">
                <a16:creationId xmlns:a16="http://schemas.microsoft.com/office/drawing/2014/main" id="{1B7FB2EE-AD27-4470-B3CA-7CD72079422C}"/>
              </a:ext>
            </a:extLst>
          </p:cNvPr>
          <p:cNvSpPr txBox="1"/>
          <p:nvPr/>
        </p:nvSpPr>
        <p:spPr>
          <a:xfrm>
            <a:off x="6357775" y="1162281"/>
            <a:ext cx="51804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cs typeface="Arial" pitchFamily="34" charset="0"/>
              </a:rPr>
              <a:t>2.</a:t>
            </a:r>
            <a:endParaRPr lang="ko-KR" altLang="en-US" sz="24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Box 5">
            <a:extLst>
              <a:ext uri="{FF2B5EF4-FFF2-40B4-BE49-F238E27FC236}">
                <a16:creationId xmlns:a16="http://schemas.microsoft.com/office/drawing/2014/main" id="{B1010861-618B-4719-8E08-8CE2E3668F93}"/>
              </a:ext>
            </a:extLst>
          </p:cNvPr>
          <p:cNvSpPr txBox="1"/>
          <p:nvPr/>
        </p:nvSpPr>
        <p:spPr>
          <a:xfrm>
            <a:off x="6357775" y="1960489"/>
            <a:ext cx="51804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cs typeface="Arial" pitchFamily="34" charset="0"/>
              </a:rPr>
              <a:t>3.</a:t>
            </a:r>
            <a:endParaRPr lang="ko-KR" altLang="en-US" sz="24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5">
            <a:extLst>
              <a:ext uri="{FF2B5EF4-FFF2-40B4-BE49-F238E27FC236}">
                <a16:creationId xmlns:a16="http://schemas.microsoft.com/office/drawing/2014/main" id="{F3D5DE37-9070-47B4-8F42-574E719C0572}"/>
              </a:ext>
            </a:extLst>
          </p:cNvPr>
          <p:cNvSpPr txBox="1"/>
          <p:nvPr/>
        </p:nvSpPr>
        <p:spPr>
          <a:xfrm>
            <a:off x="6357775" y="2759680"/>
            <a:ext cx="51804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cs typeface="Arial" pitchFamily="34" charset="0"/>
              </a:rPr>
              <a:t>4.</a:t>
            </a:r>
            <a:endParaRPr lang="ko-KR" altLang="en-US" sz="24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5">
            <a:extLst>
              <a:ext uri="{FF2B5EF4-FFF2-40B4-BE49-F238E27FC236}">
                <a16:creationId xmlns:a16="http://schemas.microsoft.com/office/drawing/2014/main" id="{8210FACC-C6BC-4885-8A40-B1ADE723930E}"/>
              </a:ext>
            </a:extLst>
          </p:cNvPr>
          <p:cNvSpPr txBox="1"/>
          <p:nvPr/>
        </p:nvSpPr>
        <p:spPr>
          <a:xfrm>
            <a:off x="6357774" y="3564474"/>
            <a:ext cx="51804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cs typeface="Arial" pitchFamily="34" charset="0"/>
              </a:rPr>
              <a:t>5.</a:t>
            </a:r>
            <a:endParaRPr lang="ko-KR" altLang="en-US" sz="24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TextBox 12">
            <a:extLst>
              <a:ext uri="{FF2B5EF4-FFF2-40B4-BE49-F238E27FC236}">
                <a16:creationId xmlns:a16="http://schemas.microsoft.com/office/drawing/2014/main" id="{B4AA90BF-0426-4966-9EA1-E15EF3ABD179}"/>
              </a:ext>
            </a:extLst>
          </p:cNvPr>
          <p:cNvSpPr txBox="1"/>
          <p:nvPr/>
        </p:nvSpPr>
        <p:spPr>
          <a:xfrm>
            <a:off x="7053849" y="3523048"/>
            <a:ext cx="3666437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Summary test report.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TextBox 5">
            <a:extLst>
              <a:ext uri="{FF2B5EF4-FFF2-40B4-BE49-F238E27FC236}">
                <a16:creationId xmlns:a16="http://schemas.microsoft.com/office/drawing/2014/main" id="{1803CFD1-796C-4CBF-B2D1-5A3C69AC30C9}"/>
              </a:ext>
            </a:extLst>
          </p:cNvPr>
          <p:cNvSpPr txBox="1"/>
          <p:nvPr/>
        </p:nvSpPr>
        <p:spPr>
          <a:xfrm>
            <a:off x="6357774" y="4362682"/>
            <a:ext cx="51804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cs typeface="Arial" pitchFamily="34" charset="0"/>
              </a:rPr>
              <a:t>6.</a:t>
            </a:r>
            <a:endParaRPr lang="ko-KR" altLang="en-US" sz="24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7" name="TextBox 12">
            <a:extLst>
              <a:ext uri="{FF2B5EF4-FFF2-40B4-BE49-F238E27FC236}">
                <a16:creationId xmlns:a16="http://schemas.microsoft.com/office/drawing/2014/main" id="{24E9799B-261D-426E-933D-1A1BA528A5D4}"/>
              </a:ext>
            </a:extLst>
          </p:cNvPr>
          <p:cNvSpPr txBox="1"/>
          <p:nvPr/>
        </p:nvSpPr>
        <p:spPr>
          <a:xfrm>
            <a:off x="7107350" y="4313582"/>
            <a:ext cx="3081679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Problem project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8" name="TextBox 5">
            <a:extLst>
              <a:ext uri="{FF2B5EF4-FFF2-40B4-BE49-F238E27FC236}">
                <a16:creationId xmlns:a16="http://schemas.microsoft.com/office/drawing/2014/main" id="{A1466DAB-3651-4D3F-8BCD-77893B13AE9E}"/>
              </a:ext>
            </a:extLst>
          </p:cNvPr>
          <p:cNvSpPr txBox="1"/>
          <p:nvPr/>
        </p:nvSpPr>
        <p:spPr>
          <a:xfrm>
            <a:off x="6357774" y="5160890"/>
            <a:ext cx="51804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cs typeface="Arial" pitchFamily="34" charset="0"/>
              </a:rPr>
              <a:t>7.</a:t>
            </a:r>
            <a:endParaRPr lang="ko-KR" altLang="en-US" sz="24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9" name="TextBox 12">
            <a:extLst>
              <a:ext uri="{FF2B5EF4-FFF2-40B4-BE49-F238E27FC236}">
                <a16:creationId xmlns:a16="http://schemas.microsoft.com/office/drawing/2014/main" id="{B312794B-A698-4CF4-9282-38D71DCAA8E2}"/>
              </a:ext>
            </a:extLst>
          </p:cNvPr>
          <p:cNvSpPr txBox="1"/>
          <p:nvPr/>
        </p:nvSpPr>
        <p:spPr>
          <a:xfrm>
            <a:off x="7107350" y="5114724"/>
            <a:ext cx="4661840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Lesson learned  &amp; Demo.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06251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9" grpId="0"/>
      <p:bldP spid="13" grpId="0"/>
      <p:bldP spid="16" grpId="0"/>
      <p:bldP spid="15" grpId="0"/>
      <p:bldP spid="21" grpId="0"/>
      <p:bldP spid="22" grpId="0"/>
      <p:bldP spid="24" grpId="0"/>
      <p:bldP spid="25" grpId="0"/>
      <p:bldP spid="26" grpId="0"/>
      <p:bldP spid="27" grpId="0"/>
      <p:bldP spid="28" grpId="0"/>
      <p:bldP spid="2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ình ảnh 1">
            <a:extLst>
              <a:ext uri="{FF2B5EF4-FFF2-40B4-BE49-F238E27FC236}">
                <a16:creationId xmlns:a16="http://schemas.microsoft.com/office/drawing/2014/main" id="{00DBC2D7-C4B9-4538-B31D-036715B653D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5289" y="1195763"/>
            <a:ext cx="7449553" cy="446647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CAF092E2-C971-4580-9118-00A7DC6C4228}"/>
              </a:ext>
            </a:extLst>
          </p:cNvPr>
          <p:cNvSpPr txBox="1"/>
          <p:nvPr/>
        </p:nvSpPr>
        <p:spPr>
          <a:xfrm>
            <a:off x="4903938" y="469804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Architectural – context diagram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260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ình ảnh 1">
            <a:extLst>
              <a:ext uri="{FF2B5EF4-FFF2-40B4-BE49-F238E27FC236}">
                <a16:creationId xmlns:a16="http://schemas.microsoft.com/office/drawing/2014/main" id="{B133E72E-7C24-4626-8AC1-D094D131EBD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2145" y="1685925"/>
            <a:ext cx="5807710" cy="34861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3C2BFCFB-2262-4F1E-8405-D7FB2CC57F40}"/>
              </a:ext>
            </a:extLst>
          </p:cNvPr>
          <p:cNvSpPr txBox="1"/>
          <p:nvPr/>
        </p:nvSpPr>
        <p:spPr>
          <a:xfrm>
            <a:off x="4903938" y="469804"/>
            <a:ext cx="4057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Architectural – </a:t>
            </a:r>
            <a:r>
              <a:rPr lang="en-US" altLang="ko-KR" b="1" dirty="0" err="1">
                <a:solidFill>
                  <a:schemeClr val="bg1"/>
                </a:solidFill>
                <a:cs typeface="Arial" pitchFamily="34" charset="0"/>
              </a:rPr>
              <a:t>protability</a:t>
            </a:r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 (physics)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77327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ình ảnh 1">
            <a:extLst>
              <a:ext uri="{FF2B5EF4-FFF2-40B4-BE49-F238E27FC236}">
                <a16:creationId xmlns:a16="http://schemas.microsoft.com/office/drawing/2014/main" id="{B1D250FB-900F-4B9E-8D11-5B8EA049138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010" y="1047750"/>
            <a:ext cx="5935980" cy="47625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33470D9A-C9BF-441A-AD74-32D404C43F35}"/>
              </a:ext>
            </a:extLst>
          </p:cNvPr>
          <p:cNvSpPr txBox="1"/>
          <p:nvPr/>
        </p:nvSpPr>
        <p:spPr>
          <a:xfrm>
            <a:off x="4903938" y="469804"/>
            <a:ext cx="4134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Architectural – </a:t>
            </a:r>
            <a:r>
              <a:rPr lang="en-US" altLang="ko-KR" b="1" dirty="0" err="1">
                <a:solidFill>
                  <a:schemeClr val="bg1"/>
                </a:solidFill>
                <a:cs typeface="Arial" pitchFamily="34" charset="0"/>
              </a:rPr>
              <a:t>protability</a:t>
            </a:r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 (dynamic)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86418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ình ảnh 1">
            <a:extLst>
              <a:ext uri="{FF2B5EF4-FFF2-40B4-BE49-F238E27FC236}">
                <a16:creationId xmlns:a16="http://schemas.microsoft.com/office/drawing/2014/main" id="{B99AE1EC-D754-48E7-8856-BD6742213A4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1352550"/>
            <a:ext cx="5943600" cy="41529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B7DC324A-2A3B-49D9-ADAF-8D40E22A5447}"/>
              </a:ext>
            </a:extLst>
          </p:cNvPr>
          <p:cNvSpPr txBox="1"/>
          <p:nvPr/>
        </p:nvSpPr>
        <p:spPr>
          <a:xfrm>
            <a:off x="4903938" y="469804"/>
            <a:ext cx="3621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Architectural – usability (static)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5288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580C0DAD-221B-4B70-BCCC-7304CDB68E98}"/>
              </a:ext>
            </a:extLst>
          </p:cNvPr>
          <p:cNvSpPr txBox="1"/>
          <p:nvPr/>
        </p:nvSpPr>
        <p:spPr>
          <a:xfrm>
            <a:off x="4903938" y="469804"/>
            <a:ext cx="642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Test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0806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018C894E-2A38-45E6-9483-02E6D3520E97}"/>
              </a:ext>
            </a:extLst>
          </p:cNvPr>
          <p:cNvSpPr txBox="1"/>
          <p:nvPr/>
        </p:nvSpPr>
        <p:spPr>
          <a:xfrm>
            <a:off x="4903938" y="469804"/>
            <a:ext cx="1941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Problem project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graphicFrame>
        <p:nvGraphicFramePr>
          <p:cNvPr id="8" name="Bảng 7">
            <a:extLst>
              <a:ext uri="{FF2B5EF4-FFF2-40B4-BE49-F238E27FC236}">
                <a16:creationId xmlns:a16="http://schemas.microsoft.com/office/drawing/2014/main" id="{DCB0429C-11E3-417A-9332-A533F571AC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2357064"/>
              </p:ext>
            </p:extLst>
          </p:nvPr>
        </p:nvGraphicFramePr>
        <p:xfrm>
          <a:off x="2118587" y="1387792"/>
          <a:ext cx="8462327" cy="475175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20210">
                  <a:extLst>
                    <a:ext uri="{9D8B030D-6E8A-4147-A177-3AD203B41FA5}">
                      <a16:colId xmlns:a16="http://schemas.microsoft.com/office/drawing/2014/main" val="175551057"/>
                    </a:ext>
                  </a:extLst>
                </a:gridCol>
                <a:gridCol w="1608862">
                  <a:extLst>
                    <a:ext uri="{9D8B030D-6E8A-4147-A177-3AD203B41FA5}">
                      <a16:colId xmlns:a16="http://schemas.microsoft.com/office/drawing/2014/main" val="318626819"/>
                    </a:ext>
                  </a:extLst>
                </a:gridCol>
                <a:gridCol w="1235086">
                  <a:extLst>
                    <a:ext uri="{9D8B030D-6E8A-4147-A177-3AD203B41FA5}">
                      <a16:colId xmlns:a16="http://schemas.microsoft.com/office/drawing/2014/main" val="2101210764"/>
                    </a:ext>
                  </a:extLst>
                </a:gridCol>
                <a:gridCol w="1046393">
                  <a:extLst>
                    <a:ext uri="{9D8B030D-6E8A-4147-A177-3AD203B41FA5}">
                      <a16:colId xmlns:a16="http://schemas.microsoft.com/office/drawing/2014/main" val="363495594"/>
                    </a:ext>
                  </a:extLst>
                </a:gridCol>
                <a:gridCol w="1507744">
                  <a:extLst>
                    <a:ext uri="{9D8B030D-6E8A-4147-A177-3AD203B41FA5}">
                      <a16:colId xmlns:a16="http://schemas.microsoft.com/office/drawing/2014/main" val="2583949978"/>
                    </a:ext>
                  </a:extLst>
                </a:gridCol>
                <a:gridCol w="2044032">
                  <a:extLst>
                    <a:ext uri="{9D8B030D-6E8A-4147-A177-3AD203B41FA5}">
                      <a16:colId xmlns:a16="http://schemas.microsoft.com/office/drawing/2014/main" val="1132634752"/>
                    </a:ext>
                  </a:extLst>
                </a:gridCol>
              </a:tblGrid>
              <a:tr h="425729"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Number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Problem </a:t>
                      </a:r>
                      <a:r>
                        <a:rPr lang="vi-VN" sz="1200">
                          <a:effectLst/>
                        </a:rPr>
                        <a:t>name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Possibility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Impact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Impact factor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How to fix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7442299"/>
                  </a:ext>
                </a:extLst>
              </a:tr>
              <a:tr h="1909126"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Language code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High (occurred)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High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Objective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 Spend much time for search (Forum, youtube, google, group facebook, question mentor, …)</a:t>
                      </a:r>
                      <a:endParaRPr lang="en-US" sz="1100">
                        <a:effectLst/>
                      </a:endParaRPr>
                    </a:p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25820115"/>
                  </a:ext>
                </a:extLst>
              </a:tr>
              <a:tr h="1277186"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Database (firebase)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High</a:t>
                      </a:r>
                      <a:r>
                        <a:rPr lang="en-US" sz="1200">
                          <a:effectLst/>
                        </a:rPr>
                        <a:t> (occurred)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High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Objective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 Spend much time for search (Forum, youtube, google, group facebook, question mentor, …)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64142030"/>
                  </a:ext>
                </a:extLst>
              </a:tr>
              <a:tr h="569855"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3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Change requirement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Medium (occurred)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Medium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Objective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1. </a:t>
                      </a:r>
                      <a:r>
                        <a:rPr lang="en-US" sz="1200">
                          <a:effectLst/>
                        </a:rPr>
                        <a:t>Contract signed (increased time)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34330465"/>
                  </a:ext>
                </a:extLst>
              </a:tr>
              <a:tr h="569855"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Disease cov19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High</a:t>
                      </a:r>
                      <a:r>
                        <a:rPr lang="en-US" sz="1200">
                          <a:effectLst/>
                        </a:rPr>
                        <a:t> (occurred)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High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Objective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spcBef>
                          <a:spcPts val="5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200" dirty="0">
                          <a:effectLst/>
                        </a:rPr>
                        <a:t>Meeting online</a:t>
                      </a:r>
                      <a:endParaRPr lang="en-US" sz="11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40930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01843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7A030B16-CAF3-421B-A323-3D7BDDA711F5}"/>
              </a:ext>
            </a:extLst>
          </p:cNvPr>
          <p:cNvSpPr txBox="1"/>
          <p:nvPr/>
        </p:nvSpPr>
        <p:spPr>
          <a:xfrm>
            <a:off x="4903938" y="469804"/>
            <a:ext cx="2941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Lesson learned  &amp; Demo.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graphicFrame>
        <p:nvGraphicFramePr>
          <p:cNvPr id="4" name="Bảng 3">
            <a:extLst>
              <a:ext uri="{FF2B5EF4-FFF2-40B4-BE49-F238E27FC236}">
                <a16:creationId xmlns:a16="http://schemas.microsoft.com/office/drawing/2014/main" id="{FC9F364F-36DA-431E-8F5A-1669C7590A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4027444"/>
              </p:ext>
            </p:extLst>
          </p:nvPr>
        </p:nvGraphicFramePr>
        <p:xfrm>
          <a:off x="551542" y="1395021"/>
          <a:ext cx="10740571" cy="192875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64774">
                  <a:extLst>
                    <a:ext uri="{9D8B030D-6E8A-4147-A177-3AD203B41FA5}">
                      <a16:colId xmlns:a16="http://schemas.microsoft.com/office/drawing/2014/main" val="4268433803"/>
                    </a:ext>
                  </a:extLst>
                </a:gridCol>
                <a:gridCol w="10375797">
                  <a:extLst>
                    <a:ext uri="{9D8B030D-6E8A-4147-A177-3AD203B41FA5}">
                      <a16:colId xmlns:a16="http://schemas.microsoft.com/office/drawing/2014/main" val="3286527513"/>
                    </a:ext>
                  </a:extLst>
                </a:gridCol>
              </a:tblGrid>
              <a:tr h="6429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100" u="none" strike="noStrike">
                          <a:effectLst/>
                        </a:rPr>
                        <a:t>Design - Hiểu biết sâu hơn về design. Có kiến thức thêm về làm dự án thực tế</a:t>
                      </a:r>
                      <a:endParaRPr lang="vi-VN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12895583"/>
                  </a:ext>
                </a:extLst>
              </a:tr>
              <a:tr h="6429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Code - Có thêm kiến thức mới về ngôn ngữ lập trình và kinh nghiệm làm dự án thực tế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62190429"/>
                  </a:ext>
                </a:extLst>
              </a:tr>
              <a:tr h="6429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100" u="none" strike="noStrike" dirty="0" err="1">
                          <a:effectLst/>
                        </a:rPr>
                        <a:t>Test</a:t>
                      </a:r>
                      <a:r>
                        <a:rPr lang="vi-VN" sz="1100" u="none" strike="noStrike" dirty="0">
                          <a:effectLst/>
                        </a:rPr>
                        <a:t> - </a:t>
                      </a:r>
                      <a:r>
                        <a:rPr lang="vi-VN" sz="1100" u="none" strike="noStrike" dirty="0" err="1">
                          <a:effectLst/>
                        </a:rPr>
                        <a:t>Hiểu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được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tầm</a:t>
                      </a:r>
                      <a:r>
                        <a:rPr lang="vi-VN" sz="1100" u="none" strike="noStrike" dirty="0">
                          <a:effectLst/>
                        </a:rPr>
                        <a:t> quan </a:t>
                      </a:r>
                      <a:r>
                        <a:rPr lang="vi-VN" sz="1100" u="none" strike="noStrike" dirty="0" err="1">
                          <a:effectLst/>
                        </a:rPr>
                        <a:t>trọng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của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tester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và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cũng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có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được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trải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nghiệm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thực</a:t>
                      </a:r>
                      <a:r>
                        <a:rPr lang="vi-VN" sz="1100" u="none" strike="noStrike" dirty="0">
                          <a:effectLst/>
                        </a:rPr>
                        <a:t> </a:t>
                      </a:r>
                      <a:r>
                        <a:rPr lang="vi-VN" sz="1100" u="none" strike="noStrike" dirty="0" err="1">
                          <a:effectLst/>
                        </a:rPr>
                        <a:t>tế</a:t>
                      </a:r>
                      <a:endParaRPr lang="vi-VN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33603686"/>
                  </a:ext>
                </a:extLst>
              </a:tr>
            </a:tbl>
          </a:graphicData>
        </a:graphic>
      </p:graphicFrame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2AE0859F-A444-43EC-87E3-DD4A8FBF4743}"/>
              </a:ext>
            </a:extLst>
          </p:cNvPr>
          <p:cNvSpPr txBox="1"/>
          <p:nvPr/>
        </p:nvSpPr>
        <p:spPr>
          <a:xfrm>
            <a:off x="1016000" y="957943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Kiến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thức</a:t>
            </a:r>
            <a:r>
              <a:rPr lang="en-US" dirty="0">
                <a:solidFill>
                  <a:schemeClr val="bg1"/>
                </a:solidFill>
              </a:rPr>
              <a:t> – </a:t>
            </a:r>
            <a:r>
              <a:rPr lang="en-US" dirty="0" err="1">
                <a:solidFill>
                  <a:schemeClr val="bg1"/>
                </a:solidFill>
              </a:rPr>
              <a:t>kĩ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năng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DAC9F181-C25B-467B-94BF-06E012F46BBD}"/>
              </a:ext>
            </a:extLst>
          </p:cNvPr>
          <p:cNvSpPr txBox="1"/>
          <p:nvPr/>
        </p:nvSpPr>
        <p:spPr>
          <a:xfrm>
            <a:off x="791028" y="3694991"/>
            <a:ext cx="1236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Teamwork</a:t>
            </a:r>
          </a:p>
        </p:txBody>
      </p:sp>
      <p:graphicFrame>
        <p:nvGraphicFramePr>
          <p:cNvPr id="7" name="Bảng 6">
            <a:extLst>
              <a:ext uri="{FF2B5EF4-FFF2-40B4-BE49-F238E27FC236}">
                <a16:creationId xmlns:a16="http://schemas.microsoft.com/office/drawing/2014/main" id="{64CEBA14-B9E3-4050-A511-DF599B417C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5048402"/>
              </p:ext>
            </p:extLst>
          </p:nvPr>
        </p:nvGraphicFramePr>
        <p:xfrm>
          <a:off x="551542" y="4154003"/>
          <a:ext cx="10609944" cy="17460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609944">
                  <a:extLst>
                    <a:ext uri="{9D8B030D-6E8A-4147-A177-3AD203B41FA5}">
                      <a16:colId xmlns:a16="http://schemas.microsoft.com/office/drawing/2014/main" val="2360859807"/>
                    </a:ext>
                  </a:extLst>
                </a:gridCol>
              </a:tblGrid>
              <a:tr h="58201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Nhóm làm teamwork rất tốt không có gặp khó khăn.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75092214"/>
                  </a:ext>
                </a:extLst>
              </a:tr>
              <a:tr h="582018">
                <a:tc>
                  <a:txBody>
                    <a:bodyPr/>
                    <a:lstStyle/>
                    <a:p>
                      <a:pPr algn="l" fontAlgn="ctr"/>
                      <a:r>
                        <a:rPr lang="vi-VN" sz="1100" u="none" strike="noStrike">
                          <a:effectLst/>
                        </a:rPr>
                        <a:t>Mỗi người đều có trách nhiệm và ý thức không đun đẩy công việc</a:t>
                      </a:r>
                      <a:endParaRPr lang="vi-VN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46170828"/>
                  </a:ext>
                </a:extLst>
              </a:tr>
              <a:tr h="58201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 err="1">
                          <a:effectLst/>
                        </a:rPr>
                        <a:t>Có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những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hoạt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động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xa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đọa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để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nâng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cao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tinh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thần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đồng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đội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992295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67575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1007DDC-C692-AB4E-9504-95FE37686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240" y="0"/>
            <a:ext cx="12207240" cy="68580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87688A-CB75-B144-8955-94A333A82D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Communication Team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14867D-9E8B-3345-99BD-8E4AB224B1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1691640"/>
            <a:ext cx="4312920" cy="43129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42A6A0-346F-4A45-AD99-210BFF2F84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5560" y="1691640"/>
            <a:ext cx="4312920" cy="431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5238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Project Overview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" name="Hình chữ nhật 1">
            <a:extLst>
              <a:ext uri="{FF2B5EF4-FFF2-40B4-BE49-F238E27FC236}">
                <a16:creationId xmlns:a16="http://schemas.microsoft.com/office/drawing/2014/main" id="{F590ED9D-5F1A-4430-9FB8-D8B1E44EDF0A}"/>
              </a:ext>
            </a:extLst>
          </p:cNvPr>
          <p:cNvSpPr/>
          <p:nvPr/>
        </p:nvSpPr>
        <p:spPr>
          <a:xfrm>
            <a:off x="1242771" y="2162700"/>
            <a:ext cx="293413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Website: Managing employees and projects. Mobile: Display project information, statistics, reports, project information, register for leave</a:t>
            </a:r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A025C4C2-47C0-45C4-B99F-5ECAF0997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0127" y="2162700"/>
            <a:ext cx="4871651" cy="3127899"/>
          </a:xfrm>
          <a:prstGeom prst="rect">
            <a:avLst/>
          </a:prstGeom>
        </p:spPr>
      </p:pic>
      <p:pic>
        <p:nvPicPr>
          <p:cNvPr id="7" name="Hình ảnh 6">
            <a:extLst>
              <a:ext uri="{FF2B5EF4-FFF2-40B4-BE49-F238E27FC236}">
                <a16:creationId xmlns:a16="http://schemas.microsoft.com/office/drawing/2014/main" id="{C6B5A329-C148-470F-B565-2153FFD334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2328" y="2162700"/>
            <a:ext cx="1782378" cy="3127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334177"/>
      </p:ext>
    </p:extLst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2.1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Communication management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2" name="Bảng 1">
            <a:extLst>
              <a:ext uri="{FF2B5EF4-FFF2-40B4-BE49-F238E27FC236}">
                <a16:creationId xmlns:a16="http://schemas.microsoft.com/office/drawing/2014/main" id="{11C3D0FF-ECDC-481B-8583-14DFF8280F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3210768"/>
              </p:ext>
            </p:extLst>
          </p:nvPr>
        </p:nvGraphicFramePr>
        <p:xfrm>
          <a:off x="714373" y="2510389"/>
          <a:ext cx="10610852" cy="173882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6281">
                  <a:extLst>
                    <a:ext uri="{9D8B030D-6E8A-4147-A177-3AD203B41FA5}">
                      <a16:colId xmlns:a16="http://schemas.microsoft.com/office/drawing/2014/main" val="1438847681"/>
                    </a:ext>
                  </a:extLst>
                </a:gridCol>
                <a:gridCol w="1740004">
                  <a:extLst>
                    <a:ext uri="{9D8B030D-6E8A-4147-A177-3AD203B41FA5}">
                      <a16:colId xmlns:a16="http://schemas.microsoft.com/office/drawing/2014/main" val="3870401215"/>
                    </a:ext>
                  </a:extLst>
                </a:gridCol>
                <a:gridCol w="1160003">
                  <a:extLst>
                    <a:ext uri="{9D8B030D-6E8A-4147-A177-3AD203B41FA5}">
                      <a16:colId xmlns:a16="http://schemas.microsoft.com/office/drawing/2014/main" val="3891540354"/>
                    </a:ext>
                  </a:extLst>
                </a:gridCol>
                <a:gridCol w="1540531">
                  <a:extLst>
                    <a:ext uri="{9D8B030D-6E8A-4147-A177-3AD203B41FA5}">
                      <a16:colId xmlns:a16="http://schemas.microsoft.com/office/drawing/2014/main" val="633639306"/>
                    </a:ext>
                  </a:extLst>
                </a:gridCol>
                <a:gridCol w="1768647">
                  <a:extLst>
                    <a:ext uri="{9D8B030D-6E8A-4147-A177-3AD203B41FA5}">
                      <a16:colId xmlns:a16="http://schemas.microsoft.com/office/drawing/2014/main" val="1603711102"/>
                    </a:ext>
                  </a:extLst>
                </a:gridCol>
                <a:gridCol w="1031114">
                  <a:extLst>
                    <a:ext uri="{9D8B030D-6E8A-4147-A177-3AD203B41FA5}">
                      <a16:colId xmlns:a16="http://schemas.microsoft.com/office/drawing/2014/main" val="1239775156"/>
                    </a:ext>
                  </a:extLst>
                </a:gridCol>
                <a:gridCol w="1149872">
                  <a:extLst>
                    <a:ext uri="{9D8B030D-6E8A-4147-A177-3AD203B41FA5}">
                      <a16:colId xmlns:a16="http://schemas.microsoft.com/office/drawing/2014/main" val="125846728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803220371"/>
                    </a:ext>
                  </a:extLst>
                </a:gridCol>
              </a:tblGrid>
              <a:tr h="4667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Monday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Tuesday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Wednesday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Thursday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Friday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Saturday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Sunday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80358626"/>
                  </a:ext>
                </a:extLst>
              </a:tr>
              <a:tr h="56619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Morning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9:00 AM Team meeting 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9:00 AM Team meeting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66356914"/>
                  </a:ext>
                </a:extLst>
              </a:tr>
              <a:tr h="7059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Afternoon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3:30 PM Mentor meeting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1:00 PM Mentor meeting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89398870"/>
                  </a:ext>
                </a:extLst>
              </a:tr>
            </a:tbl>
          </a:graphicData>
        </a:graphic>
      </p:graphicFrame>
      <p:sp>
        <p:nvSpPr>
          <p:cNvPr id="6" name="TextBox 11">
            <a:extLst>
              <a:ext uri="{FF2B5EF4-FFF2-40B4-BE49-F238E27FC236}">
                <a16:creationId xmlns:a16="http://schemas.microsoft.com/office/drawing/2014/main" id="{2399ADB8-BF65-446F-9869-5A6F9C6580FB}"/>
              </a:ext>
            </a:extLst>
          </p:cNvPr>
          <p:cNvSpPr txBox="1"/>
          <p:nvPr/>
        </p:nvSpPr>
        <p:spPr>
          <a:xfrm>
            <a:off x="626821" y="1991841"/>
            <a:ext cx="3364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  <a:cs typeface="Arial" pitchFamily="34" charset="0"/>
              </a:rPr>
              <a:t>Meetings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9942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D4FDAF-16D9-46EF-AD96-DA507465EE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0A825AC-6CDC-4F5A-B949-E3080DE73AE6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EACE2C-F0BB-4B26-BDA0-E1B66FC049A7}"/>
              </a:ext>
            </a:extLst>
          </p:cNvPr>
          <p:cNvSpPr txBox="1"/>
          <p:nvPr/>
        </p:nvSpPr>
        <p:spPr>
          <a:xfrm>
            <a:off x="1225033" y="1741557"/>
            <a:ext cx="3327915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cs typeface="Arial" pitchFamily="34" charset="0"/>
              </a:rPr>
              <a:t>LOGO TEAM</a:t>
            </a:r>
            <a:endParaRPr lang="ko-KR" altLang="en-US" sz="4000" b="1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  <a:cs typeface="Arial" pitchFamily="34" charset="0"/>
            </a:endParaRPr>
          </a:p>
        </p:txBody>
      </p:sp>
      <p:pic>
        <p:nvPicPr>
          <p:cNvPr id="7" name="Hình ảnh 6" descr="Untitled-3">
            <a:extLst>
              <a:ext uri="{FF2B5EF4-FFF2-40B4-BE49-F238E27FC236}">
                <a16:creationId xmlns:a16="http://schemas.microsoft.com/office/drawing/2014/main" id="{9D912508-B421-48AD-8700-7D8A589ED61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033" y="2633662"/>
            <a:ext cx="3133725" cy="30765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9">
            <a:extLst>
              <a:ext uri="{FF2B5EF4-FFF2-40B4-BE49-F238E27FC236}">
                <a16:creationId xmlns:a16="http://schemas.microsoft.com/office/drawing/2014/main" id="{389CEBF7-2D9C-472F-B566-F42E06CADB7D}"/>
              </a:ext>
            </a:extLst>
          </p:cNvPr>
          <p:cNvSpPr txBox="1"/>
          <p:nvPr/>
        </p:nvSpPr>
        <p:spPr>
          <a:xfrm>
            <a:off x="7001411" y="1741557"/>
            <a:ext cx="450479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cs typeface="Arial" pitchFamily="34" charset="0"/>
              </a:rPr>
              <a:t>STAKEHOLDERS</a:t>
            </a:r>
            <a:endParaRPr lang="ko-KR" altLang="en-US" sz="4000" b="1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D0B52DEA-884E-4429-8AA4-41E4F5FD93F6}"/>
              </a:ext>
            </a:extLst>
          </p:cNvPr>
          <p:cNvSpPr txBox="1"/>
          <p:nvPr/>
        </p:nvSpPr>
        <p:spPr>
          <a:xfrm>
            <a:off x="2888990" y="519322"/>
            <a:ext cx="6614308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1. TEAM INTRODUCTION</a:t>
            </a:r>
            <a:endParaRPr lang="ko-KR" altLang="en-US" sz="40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aphicFrame>
        <p:nvGraphicFramePr>
          <p:cNvPr id="4" name="Bảng 3">
            <a:extLst>
              <a:ext uri="{FF2B5EF4-FFF2-40B4-BE49-F238E27FC236}">
                <a16:creationId xmlns:a16="http://schemas.microsoft.com/office/drawing/2014/main" id="{95972317-1CCF-4E97-A3F9-93E168F373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7946111"/>
              </p:ext>
            </p:extLst>
          </p:nvPr>
        </p:nvGraphicFramePr>
        <p:xfrm>
          <a:off x="6641440" y="2963792"/>
          <a:ext cx="5100794" cy="15735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5584">
                  <a:extLst>
                    <a:ext uri="{9D8B030D-6E8A-4147-A177-3AD203B41FA5}">
                      <a16:colId xmlns:a16="http://schemas.microsoft.com/office/drawing/2014/main" val="599059595"/>
                    </a:ext>
                  </a:extLst>
                </a:gridCol>
                <a:gridCol w="2375210">
                  <a:extLst>
                    <a:ext uri="{9D8B030D-6E8A-4147-A177-3AD203B41FA5}">
                      <a16:colId xmlns:a16="http://schemas.microsoft.com/office/drawing/2014/main" val="3173498133"/>
                    </a:ext>
                  </a:extLst>
                </a:gridCol>
              </a:tblGrid>
              <a:tr h="524510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6344363"/>
                  </a:ext>
                </a:extLst>
              </a:tr>
              <a:tr h="52451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Mr.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Trần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Minh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Châu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5A9ACA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Customer</a:t>
                      </a:r>
                    </a:p>
                  </a:txBody>
                  <a:tcPr>
                    <a:solidFill>
                      <a:srgbClr val="5A9ACA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5193628"/>
                  </a:ext>
                </a:extLst>
              </a:tr>
              <a:tr h="52451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Mr.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Nguyễn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Hữu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Nhật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5A9ACA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Customer</a:t>
                      </a:r>
                    </a:p>
                  </a:txBody>
                  <a:tcPr>
                    <a:solidFill>
                      <a:srgbClr val="5A9ACA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15316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6302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Configuration management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3" name="Bảng 2">
            <a:extLst>
              <a:ext uri="{FF2B5EF4-FFF2-40B4-BE49-F238E27FC236}">
                <a16:creationId xmlns:a16="http://schemas.microsoft.com/office/drawing/2014/main" id="{E11E683C-F914-4F06-A145-3E16D0A5F23D}"/>
              </a:ext>
            </a:extLst>
          </p:cNvPr>
          <p:cNvGraphicFramePr>
            <a:graphicFrameLocks noGrp="1"/>
          </p:cNvGraphicFramePr>
          <p:nvPr/>
        </p:nvGraphicFramePr>
        <p:xfrm>
          <a:off x="900112" y="2333614"/>
          <a:ext cx="10320337" cy="348678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63265">
                  <a:extLst>
                    <a:ext uri="{9D8B030D-6E8A-4147-A177-3AD203B41FA5}">
                      <a16:colId xmlns:a16="http://schemas.microsoft.com/office/drawing/2014/main" val="1982948400"/>
                    </a:ext>
                  </a:extLst>
                </a:gridCol>
                <a:gridCol w="1490724">
                  <a:extLst>
                    <a:ext uri="{9D8B030D-6E8A-4147-A177-3AD203B41FA5}">
                      <a16:colId xmlns:a16="http://schemas.microsoft.com/office/drawing/2014/main" val="281888412"/>
                    </a:ext>
                  </a:extLst>
                </a:gridCol>
                <a:gridCol w="3083174">
                  <a:extLst>
                    <a:ext uri="{9D8B030D-6E8A-4147-A177-3AD203B41FA5}">
                      <a16:colId xmlns:a16="http://schemas.microsoft.com/office/drawing/2014/main" val="3862319271"/>
                    </a:ext>
                  </a:extLst>
                </a:gridCol>
                <a:gridCol w="3083174">
                  <a:extLst>
                    <a:ext uri="{9D8B030D-6E8A-4147-A177-3AD203B41FA5}">
                      <a16:colId xmlns:a16="http://schemas.microsoft.com/office/drawing/2014/main" val="237948995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No.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Category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CIs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Item List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03478930"/>
                  </a:ext>
                </a:extLst>
              </a:tr>
              <a:tr h="0">
                <a:tc row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Document 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Requirement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dirty="0" err="1">
                          <a:effectLst/>
                        </a:rPr>
                        <a:t>Name</a:t>
                      </a:r>
                      <a:r>
                        <a:rPr lang="vi-VN" sz="1400" dirty="0">
                          <a:effectLst/>
                        </a:rPr>
                        <a:t> </a:t>
                      </a:r>
                      <a:r>
                        <a:rPr lang="vi-VN" sz="1400" dirty="0" err="1">
                          <a:effectLst/>
                        </a:rPr>
                        <a:t>rule</a:t>
                      </a:r>
                      <a:r>
                        <a:rPr lang="vi-VN" sz="1400" dirty="0">
                          <a:effectLst/>
                        </a:rPr>
                        <a:t>, </a:t>
                      </a:r>
                      <a:r>
                        <a:rPr lang="vi-VN" sz="1400" dirty="0" err="1">
                          <a:effectLst/>
                        </a:rPr>
                        <a:t>font</a:t>
                      </a:r>
                      <a:r>
                        <a:rPr lang="vi-VN" sz="1400" dirty="0">
                          <a:effectLst/>
                        </a:rPr>
                        <a:t>, </a:t>
                      </a:r>
                      <a:r>
                        <a:rPr lang="vi-VN" sz="1400" dirty="0" err="1">
                          <a:effectLst/>
                        </a:rPr>
                        <a:t>size</a:t>
                      </a:r>
                      <a:r>
                        <a:rPr lang="vi-VN" sz="1400" dirty="0">
                          <a:effectLst/>
                        </a:rPr>
                        <a:t>, </a:t>
                      </a:r>
                      <a:r>
                        <a:rPr lang="vi-VN" sz="1400" dirty="0" err="1">
                          <a:effectLst/>
                        </a:rPr>
                        <a:t>color,content</a:t>
                      </a:r>
                      <a:r>
                        <a:rPr lang="vi-VN" sz="1400" dirty="0">
                          <a:effectLst/>
                        </a:rPr>
                        <a:t>.</a:t>
                      </a:r>
                      <a:endParaRPr lang="en-US" sz="14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dirty="0" err="1">
                          <a:effectLst/>
                        </a:rPr>
                        <a:t>Revision</a:t>
                      </a:r>
                      <a:r>
                        <a:rPr lang="vi-VN" sz="1400" dirty="0">
                          <a:effectLst/>
                        </a:rPr>
                        <a:t>.</a:t>
                      </a:r>
                      <a:endParaRPr lang="en-US" sz="14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dirty="0">
                          <a:effectLst/>
                        </a:rPr>
                        <a:t>In </a:t>
                      </a:r>
                      <a:r>
                        <a:rPr lang="vi-VN" sz="1400" dirty="0" err="1">
                          <a:effectLst/>
                        </a:rPr>
                        <a:t>progress</a:t>
                      </a:r>
                      <a:r>
                        <a:rPr lang="vi-VN" sz="1400" dirty="0">
                          <a:effectLst/>
                        </a:rPr>
                        <a:t> </a:t>
                      </a:r>
                      <a:r>
                        <a:rPr lang="vi-VN" sz="1400" dirty="0" err="1">
                          <a:effectLst/>
                        </a:rPr>
                        <a:t>version</a:t>
                      </a:r>
                      <a:r>
                        <a:rPr lang="vi-VN" sz="1400" dirty="0">
                          <a:effectLst/>
                        </a:rPr>
                        <a:t> (</a:t>
                      </a:r>
                      <a:r>
                        <a:rPr lang="vi-VN" sz="1400" dirty="0" err="1">
                          <a:effectLst/>
                        </a:rPr>
                        <a:t>Ex</a:t>
                      </a:r>
                      <a:r>
                        <a:rPr lang="vi-VN" sz="1400" dirty="0">
                          <a:effectLst/>
                        </a:rPr>
                        <a:t>: ver1.1, ver1.2 …)</a:t>
                      </a:r>
                      <a:endParaRPr lang="en-US" sz="14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dirty="0" err="1">
                          <a:effectLst/>
                        </a:rPr>
                        <a:t>Base</a:t>
                      </a:r>
                      <a:r>
                        <a:rPr lang="vi-VN" sz="1400" dirty="0">
                          <a:effectLst/>
                        </a:rPr>
                        <a:t> </a:t>
                      </a:r>
                      <a:r>
                        <a:rPr lang="vi-VN" sz="1400" dirty="0" err="1">
                          <a:effectLst/>
                        </a:rPr>
                        <a:t>line</a:t>
                      </a:r>
                      <a:r>
                        <a:rPr lang="vi-VN" sz="1400" dirty="0">
                          <a:effectLst/>
                        </a:rPr>
                        <a:t> </a:t>
                      </a:r>
                      <a:r>
                        <a:rPr lang="vi-VN" sz="1400" dirty="0" err="1">
                          <a:effectLst/>
                        </a:rPr>
                        <a:t>version</a:t>
                      </a:r>
                      <a:r>
                        <a:rPr lang="vi-VN" sz="1400" dirty="0">
                          <a:effectLst/>
                        </a:rPr>
                        <a:t> (Ex:ver1.0,2.0,3.0…).</a:t>
                      </a:r>
                      <a:endParaRPr lang="en-US" sz="14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9491139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Architecture and Design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228123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Implementation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450485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Testing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7691348"/>
                  </a:ext>
                </a:extLst>
              </a:tr>
              <a:tr h="39941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Project Management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2463469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Drawing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Use case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Symbols for drawing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1056040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Class Diagram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31783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Sequence Diagram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855733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Context Diagram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6078310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Tool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Develop 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Visual </a:t>
                      </a:r>
                      <a:r>
                        <a:rPr lang="vi-VN" sz="1400">
                          <a:effectLst/>
                        </a:rPr>
                        <a:t>S</a:t>
                      </a:r>
                      <a:r>
                        <a:rPr lang="en-US" sz="1400">
                          <a:effectLst/>
                        </a:rPr>
                        <a:t>tudio Code</a:t>
                      </a:r>
                      <a:r>
                        <a:rPr lang="vi-VN" sz="1400">
                          <a:effectLst/>
                        </a:rPr>
                        <a:t>, Android Studio 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9814501"/>
                  </a:ext>
                </a:extLst>
              </a:tr>
              <a:tr h="1936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Draw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Draw.io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214198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Create Document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Microsoft Word, Excel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11625681"/>
                  </a:ext>
                </a:extLst>
              </a:tr>
              <a:tr h="1879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Management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Trello</a:t>
                      </a:r>
                      <a:r>
                        <a:rPr lang="vi-VN" sz="1400" dirty="0">
                          <a:effectLst/>
                        </a:rPr>
                        <a:t>, Excel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98699929"/>
                  </a:ext>
                </a:extLst>
              </a:tr>
            </a:tbl>
          </a:graphicData>
        </a:graphic>
      </p:graphicFrame>
      <p:sp>
        <p:nvSpPr>
          <p:cNvPr id="4" name="Hình chữ nhật 3">
            <a:extLst>
              <a:ext uri="{FF2B5EF4-FFF2-40B4-BE49-F238E27FC236}">
                <a16:creationId xmlns:a16="http://schemas.microsoft.com/office/drawing/2014/main" id="{FC4C11BD-EB4E-48B0-843C-25FADAA73178}"/>
              </a:ext>
            </a:extLst>
          </p:cNvPr>
          <p:cNvSpPr/>
          <p:nvPr/>
        </p:nvSpPr>
        <p:spPr>
          <a:xfrm>
            <a:off x="323529" y="1924676"/>
            <a:ext cx="2874505" cy="3366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en-US" sz="1600" b="1" dirty="0">
                <a:solidFill>
                  <a:srgbClr val="0070C0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Configuration Items</a:t>
            </a:r>
            <a:endParaRPr lang="en-US" sz="1400" dirty="0">
              <a:solidFill>
                <a:srgbClr val="0070C0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8333710"/>
      </p:ext>
    </p:extLst>
  </p:cSld>
  <p:clrMapOvr>
    <a:masterClrMapping/>
  </p:clrMapOvr>
  <p:transition spd="slow">
    <p:wip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Configuration management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" name="Hình chữ nhật 3">
            <a:extLst>
              <a:ext uri="{FF2B5EF4-FFF2-40B4-BE49-F238E27FC236}">
                <a16:creationId xmlns:a16="http://schemas.microsoft.com/office/drawing/2014/main" id="{FC4C11BD-EB4E-48B0-843C-25FADAA73178}"/>
              </a:ext>
            </a:extLst>
          </p:cNvPr>
          <p:cNvSpPr/>
          <p:nvPr/>
        </p:nvSpPr>
        <p:spPr>
          <a:xfrm>
            <a:off x="323529" y="1924676"/>
            <a:ext cx="2585964" cy="3366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lnSpc>
                <a:spcPct val="107000"/>
              </a:lnSpc>
              <a:spcAft>
                <a:spcPts val="800"/>
              </a:spcAft>
              <a:buClr>
                <a:srgbClr val="0070C0"/>
              </a:buClr>
            </a:pPr>
            <a:r>
              <a:rPr lang="en-US" sz="1600" b="1" dirty="0">
                <a:solidFill>
                  <a:srgbClr val="0070C0"/>
                </a:solidFill>
                <a:latin typeface="+mj-lt"/>
                <a:ea typeface="MS PGothic" panose="020B0600070205080204" pitchFamily="34" charset="-128"/>
                <a:cs typeface="Times New Roman" panose="02020603050405020304" pitchFamily="18" charset="0"/>
              </a:rPr>
              <a:t>2.   </a:t>
            </a:r>
            <a:r>
              <a:rPr lang="en-US" sz="1600" b="1" dirty="0">
                <a:solidFill>
                  <a:srgbClr val="0070C0"/>
                </a:solidFill>
                <a:latin typeface="+mj-lt"/>
              </a:rPr>
              <a:t>Document name</a:t>
            </a:r>
          </a:p>
        </p:txBody>
      </p:sp>
      <p:graphicFrame>
        <p:nvGraphicFramePr>
          <p:cNvPr id="6" name="Bảng 5">
            <a:extLst>
              <a:ext uri="{FF2B5EF4-FFF2-40B4-BE49-F238E27FC236}">
                <a16:creationId xmlns:a16="http://schemas.microsoft.com/office/drawing/2014/main" id="{C3823800-67C0-4080-B534-8C13DC3DE240}"/>
              </a:ext>
            </a:extLst>
          </p:cNvPr>
          <p:cNvGraphicFramePr>
            <a:graphicFrameLocks noGrp="1"/>
          </p:cNvGraphicFramePr>
          <p:nvPr/>
        </p:nvGraphicFramePr>
        <p:xfrm>
          <a:off x="900113" y="2333614"/>
          <a:ext cx="10167937" cy="148196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16251">
                  <a:extLst>
                    <a:ext uri="{9D8B030D-6E8A-4147-A177-3AD203B41FA5}">
                      <a16:colId xmlns:a16="http://schemas.microsoft.com/office/drawing/2014/main" val="3004310046"/>
                    </a:ext>
                  </a:extLst>
                </a:gridCol>
                <a:gridCol w="4153044">
                  <a:extLst>
                    <a:ext uri="{9D8B030D-6E8A-4147-A177-3AD203B41FA5}">
                      <a16:colId xmlns:a16="http://schemas.microsoft.com/office/drawing/2014/main" val="2757187031"/>
                    </a:ext>
                  </a:extLst>
                </a:gridCol>
                <a:gridCol w="5298642">
                  <a:extLst>
                    <a:ext uri="{9D8B030D-6E8A-4147-A177-3AD203B41FA5}">
                      <a16:colId xmlns:a16="http://schemas.microsoft.com/office/drawing/2014/main" val="15082319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No.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Process Name 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Process code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78021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Project Management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PM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526535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Requirement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RE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08022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Architecture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AR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735778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4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Detail Design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DD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769435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5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Implementation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IM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031634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6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Testing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TE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88648172"/>
                  </a:ext>
                </a:extLst>
              </a:tr>
            </a:tbl>
          </a:graphicData>
        </a:graphic>
      </p:graphicFrame>
      <p:sp>
        <p:nvSpPr>
          <p:cNvPr id="7" name="Hình chữ nhật 6">
            <a:extLst>
              <a:ext uri="{FF2B5EF4-FFF2-40B4-BE49-F238E27FC236}">
                <a16:creationId xmlns:a16="http://schemas.microsoft.com/office/drawing/2014/main" id="{B608DA27-0BF7-4AAC-BDA2-3BE9BB6820AC}"/>
              </a:ext>
            </a:extLst>
          </p:cNvPr>
          <p:cNvSpPr/>
          <p:nvPr/>
        </p:nvSpPr>
        <p:spPr>
          <a:xfrm>
            <a:off x="900113" y="3984754"/>
            <a:ext cx="6096000" cy="202228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i="1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&lt;Name of document&gt; = &lt;Code&gt;_&lt;Name&gt;_&lt;X.X&gt;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400" b="1" i="1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 “Code” </a:t>
            </a:r>
            <a:r>
              <a:rPr lang="en-US" sz="1400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is name code of document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400" b="1" i="1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“Name</a:t>
            </a:r>
            <a:r>
              <a:rPr lang="en-US" sz="1400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” is the name of document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400" b="1" i="1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“X.X” </a:t>
            </a:r>
            <a:r>
              <a:rPr lang="en-US" sz="1400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is version of documentation: v0.1, v0.2…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11430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 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9144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Ex: Name of configuration management plan document of project:</a:t>
            </a:r>
            <a:endParaRPr lang="en-US" sz="1400" dirty="0"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13716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b="1" dirty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PM_ConfigurationManagerment_Ver1.0</a:t>
            </a:r>
            <a:endParaRPr lang="en-US" sz="1400" dirty="0">
              <a:effectLst/>
              <a:latin typeface="Arial" panose="020B0604020202020204" pitchFamily="34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7174" name="Picture 6" descr="Kết quả hình ảnh cho configuration document png">
            <a:extLst>
              <a:ext uri="{FF2B5EF4-FFF2-40B4-BE49-F238E27FC236}">
                <a16:creationId xmlns:a16="http://schemas.microsoft.com/office/drawing/2014/main" id="{F7BC7599-8F0F-49CB-8117-FED24A9D1A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00" y="4123903"/>
            <a:ext cx="2190750" cy="219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6521778"/>
      </p:ext>
    </p:extLst>
  </p:cSld>
  <p:clrMapOvr>
    <a:masterClrMapping/>
  </p:clrMapOvr>
  <p:transition spd="slow">
    <p:wip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Training Plan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8194" name="Picture 2" descr="Kết quả hình ảnh cho React Native logo png">
            <a:extLst>
              <a:ext uri="{FF2B5EF4-FFF2-40B4-BE49-F238E27FC236}">
                <a16:creationId xmlns:a16="http://schemas.microsoft.com/office/drawing/2014/main" id="{C6DA2B67-511F-4DCA-9230-FCE262316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1445" y="4040008"/>
            <a:ext cx="1699872" cy="1699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Kết quả hình ảnh cho GIS logo png">
            <a:extLst>
              <a:ext uri="{FF2B5EF4-FFF2-40B4-BE49-F238E27FC236}">
                <a16:creationId xmlns:a16="http://schemas.microsoft.com/office/drawing/2014/main" id="{A84DCCEA-AAE6-4F2D-A498-D08E6DDDE6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6342" y="1984786"/>
            <a:ext cx="1790700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Table 13">
            <a:extLst>
              <a:ext uri="{FF2B5EF4-FFF2-40B4-BE49-F238E27FC236}">
                <a16:creationId xmlns:a16="http://schemas.microsoft.com/office/drawing/2014/main" id="{6E6E003E-5E1F-43E6-B11C-9B9ADDBAD74A}"/>
              </a:ext>
            </a:extLst>
          </p:cNvPr>
          <p:cNvGraphicFramePr>
            <a:graphicFrameLocks noGrp="1"/>
          </p:cNvGraphicFramePr>
          <p:nvPr/>
        </p:nvGraphicFramePr>
        <p:xfrm>
          <a:off x="804958" y="2210147"/>
          <a:ext cx="6933867" cy="3467589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763774">
                  <a:extLst>
                    <a:ext uri="{9D8B030D-6E8A-4147-A177-3AD203B41FA5}">
                      <a16:colId xmlns:a16="http://schemas.microsoft.com/office/drawing/2014/main" val="1133166508"/>
                    </a:ext>
                  </a:extLst>
                </a:gridCol>
                <a:gridCol w="5170093">
                  <a:extLst>
                    <a:ext uri="{9D8B030D-6E8A-4147-A177-3AD203B41FA5}">
                      <a16:colId xmlns:a16="http://schemas.microsoft.com/office/drawing/2014/main" val="432250228"/>
                    </a:ext>
                  </a:extLst>
                </a:gridCol>
              </a:tblGrid>
              <a:tr h="537523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j-lt"/>
                          <a:cs typeface="Calibri" panose="020F0502020204030204" pitchFamily="34" charset="0"/>
                        </a:rPr>
                        <a:t>Content</a:t>
                      </a:r>
                    </a:p>
                  </a:txBody>
                  <a:tcPr marL="81553" marR="81553" marT="40777" marB="40777"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j-lt"/>
                          <a:cs typeface="Calibri" panose="020F0502020204030204" pitchFamily="34" charset="0"/>
                        </a:rPr>
                        <a:t>Description</a:t>
                      </a:r>
                    </a:p>
                  </a:txBody>
                  <a:tcPr marL="81553" marR="81553" marT="40777" marB="40777"/>
                </a:tc>
                <a:extLst>
                  <a:ext uri="{0D108BD9-81ED-4DB2-BD59-A6C34878D82A}">
                    <a16:rowId xmlns:a16="http://schemas.microsoft.com/office/drawing/2014/main" val="1954265243"/>
                  </a:ext>
                </a:extLst>
              </a:tr>
              <a:tr h="476787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  <a:cs typeface="Calibri" panose="020F0502020204030204" pitchFamily="34" charset="0"/>
                        </a:rPr>
                        <a:t>Training Content</a:t>
                      </a:r>
                    </a:p>
                  </a:txBody>
                  <a:tcPr marL="81553" marR="81553" marT="40777" marB="40777"/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React Native, GIS</a:t>
                      </a:r>
                      <a:endParaRPr lang="en-US" sz="1600" dirty="0">
                        <a:latin typeface="+mj-lt"/>
                        <a:cs typeface="Calibri" panose="020F0502020204030204" pitchFamily="34" charset="0"/>
                      </a:endParaRPr>
                    </a:p>
                  </a:txBody>
                  <a:tcPr marL="81553" marR="81553" marT="40777" marB="40777"/>
                </a:tc>
                <a:extLst>
                  <a:ext uri="{0D108BD9-81ED-4DB2-BD59-A6C34878D82A}">
                    <a16:rowId xmlns:a16="http://schemas.microsoft.com/office/drawing/2014/main" val="4246032482"/>
                  </a:ext>
                </a:extLst>
              </a:tr>
              <a:tr h="600075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  <a:cs typeface="Calibri" panose="020F0502020204030204" pitchFamily="34" charset="0"/>
                        </a:rPr>
                        <a:t>Training Time</a:t>
                      </a:r>
                    </a:p>
                  </a:txBody>
                  <a:tcPr marL="81553" marR="81553" marT="40777" marB="4077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+mj-lt"/>
                          <a:cs typeface="Calibri" panose="020F0502020204030204" pitchFamily="34" charset="0"/>
                        </a:rPr>
                        <a:t>Weekly (Tuesday, Thursday, Saturday: 08:00-&gt;12:00)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>
                        <a:latin typeface="+mj-lt"/>
                        <a:cs typeface="Calibri" panose="020F0502020204030204" pitchFamily="34" charset="0"/>
                      </a:endParaRPr>
                    </a:p>
                  </a:txBody>
                  <a:tcPr marL="81553" marR="81553" marT="40777" marB="40777"/>
                </a:tc>
                <a:extLst>
                  <a:ext uri="{0D108BD9-81ED-4DB2-BD59-A6C34878D82A}">
                    <a16:rowId xmlns:a16="http://schemas.microsoft.com/office/drawing/2014/main" val="3435436090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Location</a:t>
                      </a:r>
                      <a:endParaRPr lang="en-US" sz="1600" dirty="0">
                        <a:latin typeface="+mj-lt"/>
                        <a:cs typeface="Calibri" panose="020F0502020204030204" pitchFamily="34" charset="0"/>
                      </a:endParaRPr>
                    </a:p>
                  </a:txBody>
                  <a:tcPr marL="81553" marR="81553" marT="40777" marB="40777"/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Coffee</a:t>
                      </a:r>
                      <a:r>
                        <a:rPr lang="vi-V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r>
                        <a:rPr lang="vi-V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</a:t>
                      </a:r>
                      <a:r>
                        <a:rPr lang="vi-VN" sz="16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Clock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Class Room VLU</a:t>
                      </a:r>
                      <a:endParaRPr lang="en-US" sz="1600" dirty="0">
                        <a:latin typeface="+mj-lt"/>
                        <a:cs typeface="Calibri" panose="020F0502020204030204" pitchFamily="34" charset="0"/>
                      </a:endParaRPr>
                    </a:p>
                  </a:txBody>
                  <a:tcPr marL="81553" marR="81553" marT="40777" marB="40777"/>
                </a:tc>
                <a:extLst>
                  <a:ext uri="{0D108BD9-81ED-4DB2-BD59-A6C34878D82A}">
                    <a16:rowId xmlns:a16="http://schemas.microsoft.com/office/drawing/2014/main" val="4239046380"/>
                  </a:ext>
                </a:extLst>
              </a:tr>
              <a:tr h="122760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  <a:cs typeface="Calibri" panose="020F0502020204030204" pitchFamily="34" charset="0"/>
                        </a:rPr>
                        <a:t>Participants</a:t>
                      </a:r>
                    </a:p>
                  </a:txBody>
                  <a:tcPr marL="81553" marR="81553" marT="40777" marB="4077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Huỳnh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Tuấn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Đạt</a:t>
                      </a:r>
                      <a:endParaRPr lang="en-US" sz="1600" kern="1200" dirty="0">
                        <a:effectLst/>
                        <a:latin typeface="+mj-lt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Trịnh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Nh</a:t>
                      </a:r>
                      <a:r>
                        <a:rPr lang="vi-VN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ư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Ph</a:t>
                      </a:r>
                      <a:r>
                        <a:rPr lang="vi-VN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ư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ơng</a:t>
                      </a:r>
                      <a:endParaRPr lang="en-US" sz="1600" kern="1200" dirty="0">
                        <a:effectLst/>
                        <a:latin typeface="+mj-lt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Nguyễn Anh Minh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Tr</a:t>
                      </a:r>
                      <a:r>
                        <a:rPr lang="vi-VN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ư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ơng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Quang V</a:t>
                      </a:r>
                      <a:r>
                        <a:rPr lang="vi-VN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ư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ơng</a:t>
                      </a:r>
                      <a:endParaRPr lang="en-US" sz="1600" kern="1200" dirty="0">
                        <a:effectLst/>
                        <a:latin typeface="+mj-lt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Phạm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Quốc</a:t>
                      </a:r>
                      <a:r>
                        <a:rPr lang="en-US" sz="1600" kern="12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600" kern="1200" dirty="0" err="1">
                          <a:effectLst/>
                          <a:latin typeface="+mj-lt"/>
                          <a:cs typeface="Calibri" panose="020F0502020204030204" pitchFamily="34" charset="0"/>
                        </a:rPr>
                        <a:t>Nhân</a:t>
                      </a:r>
                      <a:endParaRPr lang="en-US" sz="1600" kern="1200" dirty="0">
                        <a:effectLst/>
                        <a:latin typeface="+mj-lt"/>
                        <a:cs typeface="Calibri" panose="020F0502020204030204" pitchFamily="34" charset="0"/>
                      </a:endParaRPr>
                    </a:p>
                  </a:txBody>
                  <a:tcPr marL="81553" marR="81553" marT="40777" marB="40777"/>
                </a:tc>
                <a:extLst>
                  <a:ext uri="{0D108BD9-81ED-4DB2-BD59-A6C34878D82A}">
                    <a16:rowId xmlns:a16="http://schemas.microsoft.com/office/drawing/2014/main" val="13211348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7518307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Training Report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8194" name="Picture 2" descr="Kết quả hình ảnh cho React Native logo png">
            <a:extLst>
              <a:ext uri="{FF2B5EF4-FFF2-40B4-BE49-F238E27FC236}">
                <a16:creationId xmlns:a16="http://schemas.microsoft.com/office/drawing/2014/main" id="{C6DA2B67-511F-4DCA-9230-FCE262316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1445" y="4040008"/>
            <a:ext cx="1699872" cy="1699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Kết quả hình ảnh cho GIS logo png">
            <a:extLst>
              <a:ext uri="{FF2B5EF4-FFF2-40B4-BE49-F238E27FC236}">
                <a16:creationId xmlns:a16="http://schemas.microsoft.com/office/drawing/2014/main" id="{A84DCCEA-AAE6-4F2D-A498-D08E6DDDE6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6342" y="1984786"/>
            <a:ext cx="1790700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Bảng 7">
            <a:extLst>
              <a:ext uri="{FF2B5EF4-FFF2-40B4-BE49-F238E27FC236}">
                <a16:creationId xmlns:a16="http://schemas.microsoft.com/office/drawing/2014/main" id="{10033D9F-0159-43D2-979E-0E94439876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2965744"/>
              </p:ext>
            </p:extLst>
          </p:nvPr>
        </p:nvGraphicFramePr>
        <p:xfrm>
          <a:off x="804956" y="2183207"/>
          <a:ext cx="6933867" cy="34945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71135">
                  <a:extLst>
                    <a:ext uri="{9D8B030D-6E8A-4147-A177-3AD203B41FA5}">
                      <a16:colId xmlns:a16="http://schemas.microsoft.com/office/drawing/2014/main" val="2143663427"/>
                    </a:ext>
                  </a:extLst>
                </a:gridCol>
                <a:gridCol w="1193812">
                  <a:extLst>
                    <a:ext uri="{9D8B030D-6E8A-4147-A177-3AD203B41FA5}">
                      <a16:colId xmlns:a16="http://schemas.microsoft.com/office/drawing/2014/main" val="3684993494"/>
                    </a:ext>
                  </a:extLst>
                </a:gridCol>
                <a:gridCol w="1622560">
                  <a:extLst>
                    <a:ext uri="{9D8B030D-6E8A-4147-A177-3AD203B41FA5}">
                      <a16:colId xmlns:a16="http://schemas.microsoft.com/office/drawing/2014/main" val="512009769"/>
                    </a:ext>
                  </a:extLst>
                </a:gridCol>
                <a:gridCol w="2246360">
                  <a:extLst>
                    <a:ext uri="{9D8B030D-6E8A-4147-A177-3AD203B41FA5}">
                      <a16:colId xmlns:a16="http://schemas.microsoft.com/office/drawing/2014/main" val="963246393"/>
                    </a:ext>
                  </a:extLst>
                </a:gridCol>
              </a:tblGrid>
              <a:tr h="277619">
                <a:tc gridSpan="4"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dirty="0">
                          <a:effectLst/>
                        </a:rPr>
                        <a:t>Day 1: 25/11/2019</a:t>
                      </a:r>
                      <a:endParaRPr lang="en-US" sz="11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6825928"/>
                  </a:ext>
                </a:extLst>
              </a:tr>
              <a:tr h="277619">
                <a:tc gridSpan="4"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Member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8322810"/>
                  </a:ext>
                </a:extLst>
              </a:tr>
              <a:tr h="282081"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</a:rPr>
                        <a:t>Name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Participation</a:t>
                      </a:r>
                      <a:r>
                        <a:rPr lang="vi-VN" sz="1400">
                          <a:effectLst/>
                        </a:rPr>
                        <a:t>(Y/N)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7337464"/>
                  </a:ext>
                </a:extLst>
              </a:tr>
              <a:tr h="237959"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Dat Huynh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Y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9556887"/>
                  </a:ext>
                </a:extLst>
              </a:tr>
              <a:tr h="237959"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Minh Nguyen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Y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61045"/>
                  </a:ext>
                </a:extLst>
              </a:tr>
              <a:tr h="237959"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Phuong Trinh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Y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5267592"/>
                  </a:ext>
                </a:extLst>
              </a:tr>
              <a:tr h="237959"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Nhan Pham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Y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947505"/>
                  </a:ext>
                </a:extLst>
              </a:tr>
              <a:tr h="237959"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Vuong Truong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200">
                          <a:effectLst/>
                        </a:rPr>
                        <a:t>Y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3442395"/>
                  </a:ext>
                </a:extLst>
              </a:tr>
              <a:tr h="277619"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Training Topic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Time</a:t>
                      </a:r>
                      <a:endParaRPr lang="en-US" dirty="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828800" marR="0" indent="-182880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Status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828800" marR="0" indent="-182880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Note</a:t>
                      </a:r>
                      <a:endParaRPr lang="en-US" sz="11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83640658"/>
                  </a:ext>
                </a:extLst>
              </a:tr>
              <a:tr h="713878"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Install with React Native Development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08:00 – 10:00</a:t>
                      </a:r>
                      <a:endParaRPr lang="en-US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Complete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200" u="sng" dirty="0" err="1">
                          <a:effectLst/>
                          <a:hlinkClick r:id="rId4" action="ppaction://hlinkfile"/>
                        </a:rPr>
                        <a:t>EvidenceReport</a:t>
                      </a:r>
                      <a:r>
                        <a:rPr lang="vi-VN" sz="1200" u="sng" dirty="0">
                          <a:effectLst/>
                          <a:hlinkClick r:id="rId4" action="ppaction://hlinkfile"/>
                        </a:rPr>
                        <a:t>/EvidenceReport-Day01.docx</a:t>
                      </a:r>
                      <a:endParaRPr lang="en-US" sz="11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81757222"/>
                  </a:ext>
                </a:extLst>
              </a:tr>
              <a:tr h="475919"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Install the android virtual machine</a:t>
                      </a:r>
                      <a:endParaRPr lang="en-US" sz="11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10:00 – 12:00</a:t>
                      </a:r>
                      <a:endParaRPr lang="en-US" dirty="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Complete</a:t>
                      </a:r>
                      <a:endParaRPr lang="en-US" sz="11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50349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806282"/>
      </p:ext>
    </p:extLst>
  </p:cSld>
  <p:clrMapOvr>
    <a:masterClrMapping/>
  </p:clrMapOvr>
  <p:transition spd="slow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Risk </a:t>
            </a:r>
            <a:r>
              <a:rPr lang="vi-VN" altLang="ko-KR" sz="3200" dirty="0">
                <a:solidFill>
                  <a:schemeClr val="accent1"/>
                </a:solidFill>
                <a:cs typeface="Arial" pitchFamily="34" charset="0"/>
              </a:rPr>
              <a:t>M</a:t>
            </a:r>
            <a:r>
              <a:rPr lang="en-US" altLang="ko-KR" sz="3200" dirty="0" err="1">
                <a:solidFill>
                  <a:schemeClr val="accent1"/>
                </a:solidFill>
                <a:cs typeface="Arial" pitchFamily="34" charset="0"/>
              </a:rPr>
              <a:t>anagement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2" name="Bảng 1">
            <a:extLst>
              <a:ext uri="{FF2B5EF4-FFF2-40B4-BE49-F238E27FC236}">
                <a16:creationId xmlns:a16="http://schemas.microsoft.com/office/drawing/2014/main" id="{C3D43641-0827-45AE-BAD5-AF0522C631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7648663"/>
              </p:ext>
            </p:extLst>
          </p:nvPr>
        </p:nvGraphicFramePr>
        <p:xfrm>
          <a:off x="1319212" y="2040582"/>
          <a:ext cx="9553576" cy="4101184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2365647">
                  <a:extLst>
                    <a:ext uri="{9D8B030D-6E8A-4147-A177-3AD203B41FA5}">
                      <a16:colId xmlns:a16="http://schemas.microsoft.com/office/drawing/2014/main" val="244497262"/>
                    </a:ext>
                  </a:extLst>
                </a:gridCol>
                <a:gridCol w="1455783">
                  <a:extLst>
                    <a:ext uri="{9D8B030D-6E8A-4147-A177-3AD203B41FA5}">
                      <a16:colId xmlns:a16="http://schemas.microsoft.com/office/drawing/2014/main" val="2376678320"/>
                    </a:ext>
                  </a:extLst>
                </a:gridCol>
                <a:gridCol w="1364797">
                  <a:extLst>
                    <a:ext uri="{9D8B030D-6E8A-4147-A177-3AD203B41FA5}">
                      <a16:colId xmlns:a16="http://schemas.microsoft.com/office/drawing/2014/main" val="1885889012"/>
                    </a:ext>
                  </a:extLst>
                </a:gridCol>
                <a:gridCol w="1455783">
                  <a:extLst>
                    <a:ext uri="{9D8B030D-6E8A-4147-A177-3AD203B41FA5}">
                      <a16:colId xmlns:a16="http://schemas.microsoft.com/office/drawing/2014/main" val="754438887"/>
                    </a:ext>
                  </a:extLst>
                </a:gridCol>
                <a:gridCol w="1455783">
                  <a:extLst>
                    <a:ext uri="{9D8B030D-6E8A-4147-A177-3AD203B41FA5}">
                      <a16:colId xmlns:a16="http://schemas.microsoft.com/office/drawing/2014/main" val="143568956"/>
                    </a:ext>
                  </a:extLst>
                </a:gridCol>
                <a:gridCol w="1455783">
                  <a:extLst>
                    <a:ext uri="{9D8B030D-6E8A-4147-A177-3AD203B41FA5}">
                      <a16:colId xmlns:a16="http://schemas.microsoft.com/office/drawing/2014/main" val="3511164811"/>
                    </a:ext>
                  </a:extLst>
                </a:gridCol>
              </a:tblGrid>
              <a:tr h="600075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 gridSpan="5">
                  <a:txBody>
                    <a:bodyPr/>
                    <a:lstStyle/>
                    <a:p>
                      <a:pPr marL="1675765" marR="1671320" algn="ctr">
                        <a:lnSpc>
                          <a:spcPct val="200000"/>
                        </a:lnSpc>
                        <a:spcBef>
                          <a:spcPts val="29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Impact</a:t>
                      </a:r>
                      <a:endParaRPr lang="en-US" sz="16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4341364"/>
                  </a:ext>
                </a:extLst>
              </a:tr>
              <a:tr h="5577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Probability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69240" marR="50800" indent="-201295" algn="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Negligible (1)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6515" marR="5143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Minor (3)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5245" marR="5270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Moderate (5)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5245" marR="5207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Serious (8)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3975" marR="5143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Critical (10)</a:t>
                      </a:r>
                      <a:endParaRPr lang="en-US" sz="140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881161055"/>
                  </a:ext>
                </a:extLst>
              </a:tr>
              <a:tr h="556886">
                <a:tc>
                  <a:txBody>
                    <a:bodyPr/>
                    <a:lstStyle/>
                    <a:p>
                      <a:pPr marL="0" marR="6096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Very likely to</a:t>
                      </a:r>
                      <a:r>
                        <a:rPr lang="en-US" sz="1400" spc="-30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occur</a:t>
                      </a:r>
                    </a:p>
                    <a:p>
                      <a:pPr marL="0" marR="60325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(5)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810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6515" marR="5143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15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143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25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207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40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5080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50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261778"/>
                  </a:ext>
                </a:extLst>
              </a:tr>
              <a:tr h="557757">
                <a:tc>
                  <a:txBody>
                    <a:bodyPr/>
                    <a:lstStyle/>
                    <a:p>
                      <a:pPr marL="0" marR="61595" algn="ctr">
                        <a:lnSpc>
                          <a:spcPct val="150000"/>
                        </a:lnSpc>
                        <a:spcBef>
                          <a:spcPts val="29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Probably will</a:t>
                      </a:r>
                      <a:r>
                        <a:rPr lang="en-US" sz="1400" spc="-30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occur</a:t>
                      </a:r>
                    </a:p>
                    <a:p>
                      <a:pPr marL="0" marR="60325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(4)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810" marR="0" algn="ctr">
                        <a:lnSpc>
                          <a:spcPct val="150000"/>
                        </a:lnSpc>
                        <a:spcBef>
                          <a:spcPts val="86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6515" marR="51435" algn="ctr">
                        <a:lnSpc>
                          <a:spcPct val="150000"/>
                        </a:lnSpc>
                        <a:spcBef>
                          <a:spcPts val="86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12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1435" algn="ctr">
                        <a:lnSpc>
                          <a:spcPct val="150000"/>
                        </a:lnSpc>
                        <a:spcBef>
                          <a:spcPts val="86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20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2070" algn="ctr">
                        <a:lnSpc>
                          <a:spcPct val="150000"/>
                        </a:lnSpc>
                        <a:spcBef>
                          <a:spcPts val="86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32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50800" algn="ctr">
                        <a:lnSpc>
                          <a:spcPct val="150000"/>
                        </a:lnSpc>
                        <a:spcBef>
                          <a:spcPts val="86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40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8395635"/>
                  </a:ext>
                </a:extLst>
              </a:tr>
              <a:tr h="5577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About 50%</a:t>
                      </a:r>
                      <a:r>
                        <a:rPr lang="en-US" sz="1400" spc="-15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chance</a:t>
                      </a: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of </a:t>
                      </a:r>
                      <a:r>
                        <a:rPr lang="en-US" sz="1400" dirty="0" err="1">
                          <a:effectLst/>
                        </a:rPr>
                        <a:t>occuring</a:t>
                      </a:r>
                      <a:r>
                        <a:rPr lang="en-US" sz="1400" spc="-30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(3)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810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4445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1435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15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207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24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5080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30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5824153"/>
                  </a:ext>
                </a:extLst>
              </a:tr>
              <a:tr h="54381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Unlikely (2)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810" marR="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4445" marR="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1435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5245" marR="5207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16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5080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20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4148736"/>
                  </a:ext>
                </a:extLst>
              </a:tr>
              <a:tr h="5577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2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Very unlikely</a:t>
                      </a:r>
                      <a:r>
                        <a:rPr lang="en-US" sz="1400" spc="-30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to</a:t>
                      </a: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occur</a:t>
                      </a:r>
                      <a:r>
                        <a:rPr lang="en-US" sz="1400" spc="-10" dirty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(1)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810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1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4445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3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3175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5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2540" marR="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8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50800" algn="ctr">
                        <a:lnSpc>
                          <a:spcPct val="150000"/>
                        </a:lnSpc>
                        <a:spcBef>
                          <a:spcPts val="86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10</a:t>
                      </a:r>
                      <a:endParaRPr lang="en-US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0" marR="0" marT="0" marB="0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21460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9910457"/>
      </p:ext>
    </p:extLst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3B0A9A-A9A2-C84B-9612-D637181309E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649" y="1991841"/>
            <a:ext cx="6548701" cy="4322812"/>
          </a:xfrm>
          <a:prstGeom prst="rect">
            <a:avLst/>
          </a:prstGeom>
        </p:spPr>
      </p:pic>
      <p:sp>
        <p:nvSpPr>
          <p:cNvPr id="6" name="TextBox 9">
            <a:extLst>
              <a:ext uri="{FF2B5EF4-FFF2-40B4-BE49-F238E27FC236}">
                <a16:creationId xmlns:a16="http://schemas.microsoft.com/office/drawing/2014/main" id="{AA1FA1D7-E6C4-4247-AC9D-DD25EADE567B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Risk </a:t>
            </a:r>
            <a:r>
              <a:rPr lang="vi-VN" altLang="ko-KR" sz="3200" dirty="0">
                <a:solidFill>
                  <a:schemeClr val="accent1"/>
                </a:solidFill>
                <a:cs typeface="Arial" pitchFamily="34" charset="0"/>
              </a:rPr>
              <a:t>M</a:t>
            </a:r>
            <a:r>
              <a:rPr lang="en-US" altLang="ko-KR" sz="3200" dirty="0" err="1">
                <a:solidFill>
                  <a:schemeClr val="accent1"/>
                </a:solidFill>
                <a:cs typeface="Arial" pitchFamily="34" charset="0"/>
              </a:rPr>
              <a:t>anagement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000714"/>
      </p:ext>
    </p:extLst>
  </p:cSld>
  <p:clrMapOvr>
    <a:masterClrMapping/>
  </p:clrMapOvr>
  <p:transition spd="slow">
    <p:wip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Risk List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3" name="Bảng 2">
            <a:extLst>
              <a:ext uri="{FF2B5EF4-FFF2-40B4-BE49-F238E27FC236}">
                <a16:creationId xmlns:a16="http://schemas.microsoft.com/office/drawing/2014/main" id="{5BB915FE-7822-41DA-864E-CA8AFEC185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1292015"/>
              </p:ext>
            </p:extLst>
          </p:nvPr>
        </p:nvGraphicFramePr>
        <p:xfrm>
          <a:off x="884807" y="1849305"/>
          <a:ext cx="10422385" cy="484445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89795">
                  <a:extLst>
                    <a:ext uri="{9D8B030D-6E8A-4147-A177-3AD203B41FA5}">
                      <a16:colId xmlns:a16="http://schemas.microsoft.com/office/drawing/2014/main" val="2957222481"/>
                    </a:ext>
                  </a:extLst>
                </a:gridCol>
                <a:gridCol w="2032800">
                  <a:extLst>
                    <a:ext uri="{9D8B030D-6E8A-4147-A177-3AD203B41FA5}">
                      <a16:colId xmlns:a16="http://schemas.microsoft.com/office/drawing/2014/main" val="2961483458"/>
                    </a:ext>
                  </a:extLst>
                </a:gridCol>
                <a:gridCol w="796555">
                  <a:extLst>
                    <a:ext uri="{9D8B030D-6E8A-4147-A177-3AD203B41FA5}">
                      <a16:colId xmlns:a16="http://schemas.microsoft.com/office/drawing/2014/main" val="1621410825"/>
                    </a:ext>
                  </a:extLst>
                </a:gridCol>
                <a:gridCol w="952347">
                  <a:extLst>
                    <a:ext uri="{9D8B030D-6E8A-4147-A177-3AD203B41FA5}">
                      <a16:colId xmlns:a16="http://schemas.microsoft.com/office/drawing/2014/main" val="476092374"/>
                    </a:ext>
                  </a:extLst>
                </a:gridCol>
                <a:gridCol w="852256">
                  <a:extLst>
                    <a:ext uri="{9D8B030D-6E8A-4147-A177-3AD203B41FA5}">
                      <a16:colId xmlns:a16="http://schemas.microsoft.com/office/drawing/2014/main" val="3141960626"/>
                    </a:ext>
                  </a:extLst>
                </a:gridCol>
                <a:gridCol w="4598632">
                  <a:extLst>
                    <a:ext uri="{9D8B030D-6E8A-4147-A177-3AD203B41FA5}">
                      <a16:colId xmlns:a16="http://schemas.microsoft.com/office/drawing/2014/main" val="367758141"/>
                    </a:ext>
                  </a:extLst>
                </a:gridCol>
              </a:tblGrid>
              <a:tr h="214087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 dirty="0" err="1">
                          <a:effectLst/>
                        </a:rPr>
                        <a:t>Number</a:t>
                      </a:r>
                      <a:endParaRPr lang="en-US" sz="105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Risk name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Possibility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Impact</a:t>
                      </a:r>
                      <a:endParaRPr lang="en-US" sz="105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Priority</a:t>
                      </a:r>
                      <a:endParaRPr lang="en-US" sz="105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How to prevent or minimize</a:t>
                      </a:r>
                      <a:endParaRPr lang="en-US" sz="105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extLst>
                  <a:ext uri="{0D108BD9-81ED-4DB2-BD59-A6C34878D82A}">
                    <a16:rowId xmlns:a16="http://schemas.microsoft.com/office/drawing/2014/main" val="513186146"/>
                  </a:ext>
                </a:extLst>
              </a:tr>
              <a:tr h="390941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1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Difficulties with new technologies</a:t>
                      </a:r>
                      <a:endParaRPr lang="en-US" sz="105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Moderate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Moderate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 dirty="0" err="1">
                          <a:effectLst/>
                        </a:rPr>
                        <a:t>Moderate</a:t>
                      </a:r>
                      <a:endParaRPr lang="en-US" sz="105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1. </a:t>
                      </a:r>
                      <a:r>
                        <a:rPr lang="en-US" sz="1050">
                          <a:effectLst/>
                        </a:rPr>
                        <a:t>Organize training sessions on new technologies for all members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extLst>
                  <a:ext uri="{0D108BD9-81ED-4DB2-BD59-A6C34878D82A}">
                    <a16:rowId xmlns:a16="http://schemas.microsoft.com/office/drawing/2014/main" val="4169627686"/>
                  </a:ext>
                </a:extLst>
              </a:tr>
              <a:tr h="471898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2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Lost data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1. Online storage</a:t>
                      </a:r>
                    </a:p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2. Create a backup file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extLst>
                  <a:ext uri="{0D108BD9-81ED-4DB2-BD59-A6C34878D82A}">
                    <a16:rowId xmlns:a16="http://schemas.microsoft.com/office/drawing/2014/main" val="4040073450"/>
                  </a:ext>
                </a:extLst>
              </a:tr>
              <a:tr h="703798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3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Machinery and equipment had problems during the project's implementation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Moderate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Moderate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Moderate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1.</a:t>
                      </a:r>
                      <a:r>
                        <a:rPr lang="en-US" sz="1050">
                          <a:effectLst/>
                        </a:rPr>
                        <a:t>Implementation on many devices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extLst>
                  <a:ext uri="{0D108BD9-81ED-4DB2-BD59-A6C34878D82A}">
                    <a16:rowId xmlns:a16="http://schemas.microsoft.com/office/drawing/2014/main" val="2784298758"/>
                  </a:ext>
                </a:extLst>
              </a:tr>
              <a:tr h="593199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4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Performance is not guaranteed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1. Keep members in the best state</a:t>
                      </a:r>
                    </a:p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2. Regularly interested and updated the working situation of the members.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extLst>
                  <a:ext uri="{0D108BD9-81ED-4DB2-BD59-A6C34878D82A}">
                    <a16:rowId xmlns:a16="http://schemas.microsoft.com/office/drawing/2014/main" val="288456163"/>
                  </a:ext>
                </a:extLst>
              </a:tr>
              <a:tr h="788671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5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Customer change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Moderate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Moderate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1. Having a contract, a written signature of the customer for specific requirements upon project receipt.</a:t>
                      </a:r>
                    </a:p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2. There is a specific process for customer change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extLst>
                  <a:ext uri="{0D108BD9-81ED-4DB2-BD59-A6C34878D82A}">
                    <a16:rowId xmlns:a16="http://schemas.microsoft.com/office/drawing/2014/main" val="4213676281"/>
                  </a:ext>
                </a:extLst>
              </a:tr>
              <a:tr h="1088664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6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Member left the project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1. Ensure all members are fully involved in the work of the project.</a:t>
                      </a:r>
                    </a:p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2. Regular meetings (outside work) to build solidarity</a:t>
                      </a:r>
                    </a:p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3. Having a mechanism to manage and archive work documents of all members.</a:t>
                      </a:r>
                      <a:endParaRPr lang="en-US" sz="105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extLst>
                  <a:ext uri="{0D108BD9-81ED-4DB2-BD59-A6C34878D82A}">
                    <a16:rowId xmlns:a16="http://schemas.microsoft.com/office/drawing/2014/main" val="1631195132"/>
                  </a:ext>
                </a:extLst>
              </a:tr>
              <a:tr h="593199">
                <a:tc>
                  <a:txBody>
                    <a:bodyPr/>
                    <a:lstStyle/>
                    <a:p>
                      <a:pPr marL="0" marR="0" lvl="0" algn="ctr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 dirty="0">
                          <a:effectLst/>
                        </a:rPr>
                        <a:t>7</a:t>
                      </a:r>
                      <a:endParaRPr lang="en-US" sz="105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Members have unequal qualifications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vi-VN" sz="1050" dirty="0" err="1">
                          <a:effectLst/>
                        </a:rPr>
                        <a:t>High</a:t>
                      </a:r>
                      <a:endParaRPr lang="en-US" sz="105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1. Training members from the beginning of the project.</a:t>
                      </a:r>
                    </a:p>
                    <a:p>
                      <a:pPr marL="0" marR="0">
                        <a:lnSpc>
                          <a:spcPct val="150000"/>
                        </a:lnSpc>
                        <a:spcBef>
                          <a:spcPts val="5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2. Organize cross-training sessions for members.</a:t>
                      </a:r>
                      <a:endParaRPr lang="en-US" sz="105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35928" marR="35928" marT="0" marB="0"/>
                </a:tc>
                <a:extLst>
                  <a:ext uri="{0D108BD9-81ED-4DB2-BD59-A6C34878D82A}">
                    <a16:rowId xmlns:a16="http://schemas.microsoft.com/office/drawing/2014/main" val="18278921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4427"/>
      </p:ext>
    </p:extLst>
  </p:cSld>
  <p:clrMapOvr>
    <a:masterClrMapping/>
  </p:clrMapOvr>
  <p:transition spd="slow">
    <p:wip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AA1FA1D7-E6C4-4247-AC9D-DD25EADE567B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vi-VN" altLang="ko-KR" sz="3200" dirty="0" err="1">
                <a:solidFill>
                  <a:schemeClr val="accent1"/>
                </a:solidFill>
                <a:cs typeface="Arial" pitchFamily="34" charset="0"/>
              </a:rPr>
              <a:t>Product</a:t>
            </a:r>
            <a:r>
              <a:rPr lang="vi-VN" altLang="ko-KR" sz="3200" dirty="0">
                <a:solidFill>
                  <a:schemeClr val="accent1"/>
                </a:solidFill>
                <a:cs typeface="Arial" pitchFamily="34" charset="0"/>
              </a:rPr>
              <a:t> </a:t>
            </a:r>
            <a:r>
              <a:rPr lang="vi-VN" altLang="ko-KR" sz="3200" dirty="0" err="1">
                <a:solidFill>
                  <a:schemeClr val="accent1"/>
                </a:solidFill>
                <a:cs typeface="Arial" pitchFamily="34" charset="0"/>
              </a:rPr>
              <a:t>Backlog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2" name="Bảng 1">
            <a:extLst>
              <a:ext uri="{FF2B5EF4-FFF2-40B4-BE49-F238E27FC236}">
                <a16:creationId xmlns:a16="http://schemas.microsoft.com/office/drawing/2014/main" id="{A3682533-07E3-46C0-90BF-FB568FEAF0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6671500"/>
              </p:ext>
            </p:extLst>
          </p:nvPr>
        </p:nvGraphicFramePr>
        <p:xfrm>
          <a:off x="838200" y="2657475"/>
          <a:ext cx="10515599" cy="15433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69619">
                  <a:extLst>
                    <a:ext uri="{9D8B030D-6E8A-4147-A177-3AD203B41FA5}">
                      <a16:colId xmlns:a16="http://schemas.microsoft.com/office/drawing/2014/main" val="803345125"/>
                    </a:ext>
                  </a:extLst>
                </a:gridCol>
                <a:gridCol w="2060367">
                  <a:extLst>
                    <a:ext uri="{9D8B030D-6E8A-4147-A177-3AD203B41FA5}">
                      <a16:colId xmlns:a16="http://schemas.microsoft.com/office/drawing/2014/main" val="1712921385"/>
                    </a:ext>
                  </a:extLst>
                </a:gridCol>
                <a:gridCol w="1939320">
                  <a:extLst>
                    <a:ext uri="{9D8B030D-6E8A-4147-A177-3AD203B41FA5}">
                      <a16:colId xmlns:a16="http://schemas.microsoft.com/office/drawing/2014/main" val="416832678"/>
                    </a:ext>
                  </a:extLst>
                </a:gridCol>
                <a:gridCol w="950344">
                  <a:extLst>
                    <a:ext uri="{9D8B030D-6E8A-4147-A177-3AD203B41FA5}">
                      <a16:colId xmlns:a16="http://schemas.microsoft.com/office/drawing/2014/main" val="3080085891"/>
                    </a:ext>
                  </a:extLst>
                </a:gridCol>
                <a:gridCol w="950344">
                  <a:extLst>
                    <a:ext uri="{9D8B030D-6E8A-4147-A177-3AD203B41FA5}">
                      <a16:colId xmlns:a16="http://schemas.microsoft.com/office/drawing/2014/main" val="2123024698"/>
                    </a:ext>
                  </a:extLst>
                </a:gridCol>
                <a:gridCol w="978675">
                  <a:extLst>
                    <a:ext uri="{9D8B030D-6E8A-4147-A177-3AD203B41FA5}">
                      <a16:colId xmlns:a16="http://schemas.microsoft.com/office/drawing/2014/main" val="2893271788"/>
                    </a:ext>
                  </a:extLst>
                </a:gridCol>
                <a:gridCol w="978675">
                  <a:extLst>
                    <a:ext uri="{9D8B030D-6E8A-4147-A177-3AD203B41FA5}">
                      <a16:colId xmlns:a16="http://schemas.microsoft.com/office/drawing/2014/main" val="324979074"/>
                    </a:ext>
                  </a:extLst>
                </a:gridCol>
                <a:gridCol w="947769">
                  <a:extLst>
                    <a:ext uri="{9D8B030D-6E8A-4147-A177-3AD203B41FA5}">
                      <a16:colId xmlns:a16="http://schemas.microsoft.com/office/drawing/2014/main" val="983075933"/>
                    </a:ext>
                  </a:extLst>
                </a:gridCol>
                <a:gridCol w="1040486">
                  <a:extLst>
                    <a:ext uri="{9D8B030D-6E8A-4147-A177-3AD203B41FA5}">
                      <a16:colId xmlns:a16="http://schemas.microsoft.com/office/drawing/2014/main" val="1985893828"/>
                    </a:ext>
                  </a:extLst>
                </a:gridCol>
              </a:tblGrid>
              <a:tr h="5144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ID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FEATURE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FUNCTION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PLATFORM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START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FINISH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ASIGN TO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STATUS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extLst>
                  <a:ext uri="{0D108BD9-81ED-4DB2-BD59-A6C34878D82A}">
                    <a16:rowId xmlns:a16="http://schemas.microsoft.com/office/drawing/2014/main" val="1793098533"/>
                  </a:ext>
                </a:extLst>
              </a:tr>
              <a:tr h="5144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Đăng nhập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Đăng nhập/ Đăng xuất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High</a:t>
                      </a:r>
                      <a:endParaRPr lang="en-US" sz="1200" b="0" i="0" u="none" strike="noStrike">
                        <a:solidFill>
                          <a:srgbClr val="9C000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Mobile App</a:t>
                      </a:r>
                      <a:endParaRPr lang="en-US" sz="1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12/23/2019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12/24/2019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In Progress</a:t>
                      </a:r>
                      <a:endParaRPr lang="en-US" sz="1200" b="0" i="0" u="none" strike="noStrike">
                        <a:solidFill>
                          <a:srgbClr val="9C57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extLst>
                  <a:ext uri="{0D108BD9-81ED-4DB2-BD59-A6C34878D82A}">
                    <a16:rowId xmlns:a16="http://schemas.microsoft.com/office/drawing/2014/main" val="4048512678"/>
                  </a:ext>
                </a:extLst>
              </a:tr>
              <a:tr h="5144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FR.02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Đăng nhập/ Đăng xuất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High</a:t>
                      </a:r>
                      <a:endParaRPr lang="en-US" sz="1200" b="0" i="0" u="none" strike="noStrike">
                        <a:solidFill>
                          <a:srgbClr val="9C000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Web App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12/23/2019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12/24/2019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In Progress</a:t>
                      </a:r>
                      <a:endParaRPr lang="en-US" sz="1200" b="0" i="0" u="none" strike="noStrike" dirty="0">
                        <a:solidFill>
                          <a:srgbClr val="9C57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732" marR="7732" marT="7732" marB="0" anchor="ctr"/>
                </a:tc>
                <a:extLst>
                  <a:ext uri="{0D108BD9-81ED-4DB2-BD59-A6C34878D82A}">
                    <a16:rowId xmlns:a16="http://schemas.microsoft.com/office/drawing/2014/main" val="33610135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6390388"/>
      </p:ext>
    </p:extLst>
  </p:cSld>
  <p:clrMapOvr>
    <a:masterClrMapping/>
  </p:clrMapOvr>
  <p:transition spd="slow">
    <p:wip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AA1FA1D7-E6C4-4247-AC9D-DD25EADE567B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vi-VN" altLang="ko-KR" sz="3200" dirty="0" err="1">
                <a:solidFill>
                  <a:schemeClr val="accent1"/>
                </a:solidFill>
                <a:cs typeface="Arial" pitchFamily="34" charset="0"/>
              </a:rPr>
              <a:t>Product</a:t>
            </a:r>
            <a:r>
              <a:rPr lang="vi-VN" altLang="ko-KR" sz="3200" dirty="0">
                <a:solidFill>
                  <a:schemeClr val="accent1"/>
                </a:solidFill>
                <a:cs typeface="Arial" pitchFamily="34" charset="0"/>
              </a:rPr>
              <a:t> </a:t>
            </a:r>
            <a:r>
              <a:rPr lang="vi-VN" altLang="ko-KR" sz="3200" dirty="0" err="1">
                <a:solidFill>
                  <a:schemeClr val="accent1"/>
                </a:solidFill>
                <a:cs typeface="Arial" pitchFamily="34" charset="0"/>
              </a:rPr>
              <a:t>Backlog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3" name="Bảng 2">
            <a:extLst>
              <a:ext uri="{FF2B5EF4-FFF2-40B4-BE49-F238E27FC236}">
                <a16:creationId xmlns:a16="http://schemas.microsoft.com/office/drawing/2014/main" id="{62F22184-DBA5-48DF-BCCC-F7B6BCEFA6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5627916"/>
              </p:ext>
            </p:extLst>
          </p:nvPr>
        </p:nvGraphicFramePr>
        <p:xfrm>
          <a:off x="838199" y="1991841"/>
          <a:ext cx="10515598" cy="43338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69619">
                  <a:extLst>
                    <a:ext uri="{9D8B030D-6E8A-4147-A177-3AD203B41FA5}">
                      <a16:colId xmlns:a16="http://schemas.microsoft.com/office/drawing/2014/main" val="2532408747"/>
                    </a:ext>
                  </a:extLst>
                </a:gridCol>
                <a:gridCol w="2060368">
                  <a:extLst>
                    <a:ext uri="{9D8B030D-6E8A-4147-A177-3AD203B41FA5}">
                      <a16:colId xmlns:a16="http://schemas.microsoft.com/office/drawing/2014/main" val="1984901200"/>
                    </a:ext>
                  </a:extLst>
                </a:gridCol>
                <a:gridCol w="1939320">
                  <a:extLst>
                    <a:ext uri="{9D8B030D-6E8A-4147-A177-3AD203B41FA5}">
                      <a16:colId xmlns:a16="http://schemas.microsoft.com/office/drawing/2014/main" val="1262576761"/>
                    </a:ext>
                  </a:extLst>
                </a:gridCol>
                <a:gridCol w="950344">
                  <a:extLst>
                    <a:ext uri="{9D8B030D-6E8A-4147-A177-3AD203B41FA5}">
                      <a16:colId xmlns:a16="http://schemas.microsoft.com/office/drawing/2014/main" val="2071414144"/>
                    </a:ext>
                  </a:extLst>
                </a:gridCol>
                <a:gridCol w="950344">
                  <a:extLst>
                    <a:ext uri="{9D8B030D-6E8A-4147-A177-3AD203B41FA5}">
                      <a16:colId xmlns:a16="http://schemas.microsoft.com/office/drawing/2014/main" val="3926018767"/>
                    </a:ext>
                  </a:extLst>
                </a:gridCol>
                <a:gridCol w="978674">
                  <a:extLst>
                    <a:ext uri="{9D8B030D-6E8A-4147-A177-3AD203B41FA5}">
                      <a16:colId xmlns:a16="http://schemas.microsoft.com/office/drawing/2014/main" val="1191663613"/>
                    </a:ext>
                  </a:extLst>
                </a:gridCol>
                <a:gridCol w="978674">
                  <a:extLst>
                    <a:ext uri="{9D8B030D-6E8A-4147-A177-3AD203B41FA5}">
                      <a16:colId xmlns:a16="http://schemas.microsoft.com/office/drawing/2014/main" val="1548948366"/>
                    </a:ext>
                  </a:extLst>
                </a:gridCol>
                <a:gridCol w="947769">
                  <a:extLst>
                    <a:ext uri="{9D8B030D-6E8A-4147-A177-3AD203B41FA5}">
                      <a16:colId xmlns:a16="http://schemas.microsoft.com/office/drawing/2014/main" val="2519998984"/>
                    </a:ext>
                  </a:extLst>
                </a:gridCol>
                <a:gridCol w="1040486">
                  <a:extLst>
                    <a:ext uri="{9D8B030D-6E8A-4147-A177-3AD203B41FA5}">
                      <a16:colId xmlns:a16="http://schemas.microsoft.com/office/drawing/2014/main" val="2426116513"/>
                    </a:ext>
                  </a:extLst>
                </a:gridCol>
              </a:tblGrid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ID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FEATURE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FUNCTION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PLATFORM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START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FINISH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ASIGN TO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STATUS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extLst>
                  <a:ext uri="{0D108BD9-81ED-4DB2-BD59-A6C34878D82A}">
                    <a16:rowId xmlns:a16="http://schemas.microsoft.com/office/drawing/2014/main" val="1867494466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FR.03</a:t>
                      </a:r>
                    </a:p>
                  </a:txBody>
                  <a:tcPr marL="0" marR="0" marT="0" marB="0" anchor="ctr"/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Quản lý thông tin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Tìm kiếm nhân sự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+mj-lt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12/23/2019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12/24/2019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In Progress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0454591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FR.04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Xem danh sách nhân sự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+mj-lt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12/23/2019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12/24/2019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In Progress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79520002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FR.05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Tải lên sơ đồ tổ chức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12/25/2019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12/26/2019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65278055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FR.06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Xem sơ đồ tổ chức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+mj-lt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12/25/2019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12/26/2019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72804269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FR.07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Thêm chính sách công ty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12/25/2019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12/26/2019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9624091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FR.08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Sửa chính sách công ty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12/26/2019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12/27/2019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19745939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FR.09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Xóa chính sách công ty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12/27/2019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12/28/2019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29999062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FR.10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Xem chính sách công ty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+mj-lt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12/25/2019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12/26/2019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78738005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FR.11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Xem danh sách chính sách công ty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40569591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FR.12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Xem danh sách nhân sự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08785273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FR.13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Xem danh sách sơ đồ tổ chức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+mj-lt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12/25/2019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12/26/2019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052307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8579229"/>
      </p:ext>
    </p:extLst>
  </p:cSld>
  <p:clrMapOvr>
    <a:masterClrMapping/>
  </p:clrMapOvr>
  <p:transition spd="slow">
    <p:wip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AA1FA1D7-E6C4-4247-AC9D-DD25EADE567B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vi-VN" altLang="ko-KR" sz="3200" dirty="0" err="1">
                <a:solidFill>
                  <a:schemeClr val="accent1"/>
                </a:solidFill>
                <a:cs typeface="Arial" pitchFamily="34" charset="0"/>
              </a:rPr>
              <a:t>Product</a:t>
            </a:r>
            <a:r>
              <a:rPr lang="vi-VN" altLang="ko-KR" sz="3200" dirty="0">
                <a:solidFill>
                  <a:schemeClr val="accent1"/>
                </a:solidFill>
                <a:cs typeface="Arial" pitchFamily="34" charset="0"/>
              </a:rPr>
              <a:t> </a:t>
            </a:r>
            <a:r>
              <a:rPr lang="vi-VN" altLang="ko-KR" sz="3200" dirty="0" err="1">
                <a:solidFill>
                  <a:schemeClr val="accent1"/>
                </a:solidFill>
                <a:cs typeface="Arial" pitchFamily="34" charset="0"/>
              </a:rPr>
              <a:t>Backlog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3" name="Bảng 2">
            <a:extLst>
              <a:ext uri="{FF2B5EF4-FFF2-40B4-BE49-F238E27FC236}">
                <a16:creationId xmlns:a16="http://schemas.microsoft.com/office/drawing/2014/main" id="{62F22184-DBA5-48DF-BCCC-F7B6BCEFA6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7609063"/>
              </p:ext>
            </p:extLst>
          </p:nvPr>
        </p:nvGraphicFramePr>
        <p:xfrm>
          <a:off x="838199" y="1991841"/>
          <a:ext cx="10515598" cy="43338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69619">
                  <a:extLst>
                    <a:ext uri="{9D8B030D-6E8A-4147-A177-3AD203B41FA5}">
                      <a16:colId xmlns:a16="http://schemas.microsoft.com/office/drawing/2014/main" val="2532408747"/>
                    </a:ext>
                  </a:extLst>
                </a:gridCol>
                <a:gridCol w="2060368">
                  <a:extLst>
                    <a:ext uri="{9D8B030D-6E8A-4147-A177-3AD203B41FA5}">
                      <a16:colId xmlns:a16="http://schemas.microsoft.com/office/drawing/2014/main" val="1984901200"/>
                    </a:ext>
                  </a:extLst>
                </a:gridCol>
                <a:gridCol w="1939320">
                  <a:extLst>
                    <a:ext uri="{9D8B030D-6E8A-4147-A177-3AD203B41FA5}">
                      <a16:colId xmlns:a16="http://schemas.microsoft.com/office/drawing/2014/main" val="1262576761"/>
                    </a:ext>
                  </a:extLst>
                </a:gridCol>
                <a:gridCol w="950344">
                  <a:extLst>
                    <a:ext uri="{9D8B030D-6E8A-4147-A177-3AD203B41FA5}">
                      <a16:colId xmlns:a16="http://schemas.microsoft.com/office/drawing/2014/main" val="2071414144"/>
                    </a:ext>
                  </a:extLst>
                </a:gridCol>
                <a:gridCol w="950344">
                  <a:extLst>
                    <a:ext uri="{9D8B030D-6E8A-4147-A177-3AD203B41FA5}">
                      <a16:colId xmlns:a16="http://schemas.microsoft.com/office/drawing/2014/main" val="3926018767"/>
                    </a:ext>
                  </a:extLst>
                </a:gridCol>
                <a:gridCol w="978674">
                  <a:extLst>
                    <a:ext uri="{9D8B030D-6E8A-4147-A177-3AD203B41FA5}">
                      <a16:colId xmlns:a16="http://schemas.microsoft.com/office/drawing/2014/main" val="1191663613"/>
                    </a:ext>
                  </a:extLst>
                </a:gridCol>
                <a:gridCol w="978674">
                  <a:extLst>
                    <a:ext uri="{9D8B030D-6E8A-4147-A177-3AD203B41FA5}">
                      <a16:colId xmlns:a16="http://schemas.microsoft.com/office/drawing/2014/main" val="1548948366"/>
                    </a:ext>
                  </a:extLst>
                </a:gridCol>
                <a:gridCol w="947769">
                  <a:extLst>
                    <a:ext uri="{9D8B030D-6E8A-4147-A177-3AD203B41FA5}">
                      <a16:colId xmlns:a16="http://schemas.microsoft.com/office/drawing/2014/main" val="2519998984"/>
                    </a:ext>
                  </a:extLst>
                </a:gridCol>
                <a:gridCol w="1040486">
                  <a:extLst>
                    <a:ext uri="{9D8B030D-6E8A-4147-A177-3AD203B41FA5}">
                      <a16:colId xmlns:a16="http://schemas.microsoft.com/office/drawing/2014/main" val="2426116513"/>
                    </a:ext>
                  </a:extLst>
                </a:gridCol>
              </a:tblGrid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ID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FEATURE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FUNCTION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PLATFORM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START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FINISH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ASIGN TO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STATUS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extLst>
                  <a:ext uri="{0D108BD9-81ED-4DB2-BD59-A6C34878D82A}">
                    <a16:rowId xmlns:a16="http://schemas.microsoft.com/office/drawing/2014/main" val="1867494466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FR.14</a:t>
                      </a: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Quản lý tài khoản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sv-SE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thông tin tài khoản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12/23/2019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12/24/2019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0454591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FR.15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Thêm tài khoản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12/27/2019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12/28/2019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94325018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FR.16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Ẩn tài khoản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12/27/2019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12/28/2019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78480057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FR.17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Sửa tài khoản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12/27/2019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12/28/2019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30133186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FR.18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Phân quyền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12/27/2019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12/28/2019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44936396"/>
                  </a:ext>
                </a:extLst>
              </a:tr>
              <a:tr h="360234">
                <a:tc gridSpan="9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658438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FR.16</a:t>
                      </a: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Quản lý dự án bất động sản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danh sách dự án bất động sản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1/6/2020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1/8/2020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5291556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FR.17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Tìm kiếm dự án bất động sản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1/6/2020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1/8/2020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79520002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FR.18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chi tiết dự án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1/6/2020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1/8/2020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65278055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FR.19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Thêm dự án bất động sản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1/6/2020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1/8/2020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72804269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FR.20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Sửa dự án bất động sản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1/6/2020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1/8/2020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96240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029336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Hình chữ nhật 6">
            <a:extLst>
              <a:ext uri="{FF2B5EF4-FFF2-40B4-BE49-F238E27FC236}">
                <a16:creationId xmlns:a16="http://schemas.microsoft.com/office/drawing/2014/main" id="{C7EA2B24-02D3-4B9D-BF49-4C446EC56D13}"/>
              </a:ext>
            </a:extLst>
          </p:cNvPr>
          <p:cNvSpPr/>
          <p:nvPr/>
        </p:nvSpPr>
        <p:spPr>
          <a:xfrm>
            <a:off x="927766" y="2233901"/>
            <a:ext cx="1847464" cy="164905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ADB4ADBE-87A6-4C5B-96F2-B808D6A9A50F}"/>
              </a:ext>
            </a:extLst>
          </p:cNvPr>
          <p:cNvSpPr/>
          <p:nvPr/>
        </p:nvSpPr>
        <p:spPr>
          <a:xfrm>
            <a:off x="3544820" y="564161"/>
            <a:ext cx="510235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Team member</a:t>
            </a:r>
          </a:p>
        </p:txBody>
      </p:sp>
      <p:pic>
        <p:nvPicPr>
          <p:cNvPr id="1028" name="Picture 4" descr="Trong hình ảnh có thể có: 1 người, kính mắt">
            <a:extLst>
              <a:ext uri="{FF2B5EF4-FFF2-40B4-BE49-F238E27FC236}">
                <a16:creationId xmlns:a16="http://schemas.microsoft.com/office/drawing/2014/main" id="{28D18B7B-323D-4BE7-8BB3-BE0E44F729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70" t="6606" r="14730" b="22935"/>
          <a:stretch/>
        </p:blipFill>
        <p:spPr bwMode="auto">
          <a:xfrm>
            <a:off x="927766" y="2233898"/>
            <a:ext cx="1847464" cy="1649056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Hình chữ nhật 20">
            <a:extLst>
              <a:ext uri="{FF2B5EF4-FFF2-40B4-BE49-F238E27FC236}">
                <a16:creationId xmlns:a16="http://schemas.microsoft.com/office/drawing/2014/main" id="{DF8886B1-1AE0-4860-91B0-338E7C7EB47F}"/>
              </a:ext>
            </a:extLst>
          </p:cNvPr>
          <p:cNvSpPr/>
          <p:nvPr/>
        </p:nvSpPr>
        <p:spPr>
          <a:xfrm>
            <a:off x="5276058" y="2233901"/>
            <a:ext cx="1847464" cy="164905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3" name="Hình chữ nhật 22">
            <a:extLst>
              <a:ext uri="{FF2B5EF4-FFF2-40B4-BE49-F238E27FC236}">
                <a16:creationId xmlns:a16="http://schemas.microsoft.com/office/drawing/2014/main" id="{29B48336-B34C-4ACE-A53F-ECC34FEC1B80}"/>
              </a:ext>
            </a:extLst>
          </p:cNvPr>
          <p:cNvSpPr/>
          <p:nvPr/>
        </p:nvSpPr>
        <p:spPr>
          <a:xfrm>
            <a:off x="7450204" y="2233897"/>
            <a:ext cx="1847464" cy="164905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5" name="Hình chữ nhật 24">
            <a:extLst>
              <a:ext uri="{FF2B5EF4-FFF2-40B4-BE49-F238E27FC236}">
                <a16:creationId xmlns:a16="http://schemas.microsoft.com/office/drawing/2014/main" id="{90345D1E-2307-43BD-AB8D-C61677511EF7}"/>
              </a:ext>
            </a:extLst>
          </p:cNvPr>
          <p:cNvSpPr/>
          <p:nvPr/>
        </p:nvSpPr>
        <p:spPr>
          <a:xfrm>
            <a:off x="9624350" y="2233897"/>
            <a:ext cx="1847464" cy="164905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8" name="Hình chữ nhật 27">
            <a:extLst>
              <a:ext uri="{FF2B5EF4-FFF2-40B4-BE49-F238E27FC236}">
                <a16:creationId xmlns:a16="http://schemas.microsoft.com/office/drawing/2014/main" id="{4022639F-65D4-4A27-96F6-7C88BF6E7B95}"/>
              </a:ext>
            </a:extLst>
          </p:cNvPr>
          <p:cNvSpPr/>
          <p:nvPr/>
        </p:nvSpPr>
        <p:spPr>
          <a:xfrm>
            <a:off x="3101912" y="2233897"/>
            <a:ext cx="1847464" cy="164905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pic>
        <p:nvPicPr>
          <p:cNvPr id="1030" name="Picture 6" descr="Trong hình ảnh có thể có: Quang Vuong, cây và ngoài trời">
            <a:extLst>
              <a:ext uri="{FF2B5EF4-FFF2-40B4-BE49-F238E27FC236}">
                <a16:creationId xmlns:a16="http://schemas.microsoft.com/office/drawing/2014/main" id="{1DF85548-420A-484E-BDD1-A0BE318E4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1912" y="2233894"/>
            <a:ext cx="1847464" cy="1649056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scontent.fsgn4-1.fna.fbcdn.net/v/t1.0-1/p960x960/73375684_1823194477824488_3925268541363716096_o.jpg?_nc_cat=105&amp;_nc_oc=AQkKzedAnOjmD9R9zp5mvR-r5wWsMUA_vmj-JDT6097jZuCGq2AXkBkHPg49HeGUlZM&amp;_nc_ht=scontent.fsgn4-1.fna&amp;oh=4612b8d32e48b9e9e0a13d77615bf499&amp;oe=5E5AC9ED">
            <a:extLst>
              <a:ext uri="{FF2B5EF4-FFF2-40B4-BE49-F238E27FC236}">
                <a16:creationId xmlns:a16="http://schemas.microsoft.com/office/drawing/2014/main" id="{D898823E-0A94-4EF4-B12E-D9EDE7A8C5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6059" y="2240001"/>
            <a:ext cx="1847464" cy="164295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rong hình ảnh có thể có: 2 người, bao gồm Nhan Duong, mọi người đang cười, cây, ảnh tự sướng, kính mắt, ngoài trời, thiên nhiên và cận cảnh">
            <a:extLst>
              <a:ext uri="{FF2B5EF4-FFF2-40B4-BE49-F238E27FC236}">
                <a16:creationId xmlns:a16="http://schemas.microsoft.com/office/drawing/2014/main" id="{6AC84CF6-311D-4893-84CA-DB7681FA12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27" t="50000" r="34074" b="1497"/>
          <a:stretch/>
        </p:blipFill>
        <p:spPr bwMode="auto">
          <a:xfrm>
            <a:off x="7450203" y="2233894"/>
            <a:ext cx="1847464" cy="164295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Trong hình ảnh có thể có: Nguyễn Anh Minh, bầu trời và ngoài trời">
            <a:extLst>
              <a:ext uri="{FF2B5EF4-FFF2-40B4-BE49-F238E27FC236}">
                <a16:creationId xmlns:a16="http://schemas.microsoft.com/office/drawing/2014/main" id="{5F60CCDE-0753-42D2-8D18-7FE3FB83A0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58" t="57421" r="27782" b="1411"/>
          <a:stretch/>
        </p:blipFill>
        <p:spPr bwMode="auto">
          <a:xfrm>
            <a:off x="9624347" y="2233895"/>
            <a:ext cx="1847465" cy="164295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Hình chữ nhật 16">
            <a:extLst>
              <a:ext uri="{FF2B5EF4-FFF2-40B4-BE49-F238E27FC236}">
                <a16:creationId xmlns:a16="http://schemas.microsoft.com/office/drawing/2014/main" id="{5E422141-C025-4C27-96E6-880924741D9A}"/>
              </a:ext>
            </a:extLst>
          </p:cNvPr>
          <p:cNvSpPr/>
          <p:nvPr/>
        </p:nvSpPr>
        <p:spPr>
          <a:xfrm>
            <a:off x="896158" y="3876844"/>
            <a:ext cx="1898122" cy="104758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Hình chữ nhật 33">
            <a:extLst>
              <a:ext uri="{FF2B5EF4-FFF2-40B4-BE49-F238E27FC236}">
                <a16:creationId xmlns:a16="http://schemas.microsoft.com/office/drawing/2014/main" id="{ABD4222A-746B-4111-9483-16F8C5F3F409}"/>
              </a:ext>
            </a:extLst>
          </p:cNvPr>
          <p:cNvSpPr/>
          <p:nvPr/>
        </p:nvSpPr>
        <p:spPr>
          <a:xfrm>
            <a:off x="3076581" y="3876844"/>
            <a:ext cx="1898122" cy="104758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Hình chữ nhật 34">
            <a:extLst>
              <a:ext uri="{FF2B5EF4-FFF2-40B4-BE49-F238E27FC236}">
                <a16:creationId xmlns:a16="http://schemas.microsoft.com/office/drawing/2014/main" id="{017C217C-0E20-4726-9BCC-5E2F5DA2E907}"/>
              </a:ext>
            </a:extLst>
          </p:cNvPr>
          <p:cNvSpPr/>
          <p:nvPr/>
        </p:nvSpPr>
        <p:spPr>
          <a:xfrm>
            <a:off x="5244448" y="3876844"/>
            <a:ext cx="1898122" cy="104758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Hình chữ nhật 35">
            <a:extLst>
              <a:ext uri="{FF2B5EF4-FFF2-40B4-BE49-F238E27FC236}">
                <a16:creationId xmlns:a16="http://schemas.microsoft.com/office/drawing/2014/main" id="{55A2D07C-34BC-4030-AA15-F11E7E802A8D}"/>
              </a:ext>
            </a:extLst>
          </p:cNvPr>
          <p:cNvSpPr/>
          <p:nvPr/>
        </p:nvSpPr>
        <p:spPr>
          <a:xfrm>
            <a:off x="7418595" y="3876844"/>
            <a:ext cx="1898122" cy="104758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Hình chữ nhật 36">
            <a:extLst>
              <a:ext uri="{FF2B5EF4-FFF2-40B4-BE49-F238E27FC236}">
                <a16:creationId xmlns:a16="http://schemas.microsoft.com/office/drawing/2014/main" id="{65B6F20B-16A8-4A19-83AB-FEB2888FD056}"/>
              </a:ext>
            </a:extLst>
          </p:cNvPr>
          <p:cNvSpPr/>
          <p:nvPr/>
        </p:nvSpPr>
        <p:spPr>
          <a:xfrm>
            <a:off x="9589493" y="3876843"/>
            <a:ext cx="1898122" cy="104758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ình chữ nhật 17">
            <a:extLst>
              <a:ext uri="{FF2B5EF4-FFF2-40B4-BE49-F238E27FC236}">
                <a16:creationId xmlns:a16="http://schemas.microsoft.com/office/drawing/2014/main" id="{ECDD68DD-4168-45CF-A2E9-4C153D46E030}"/>
              </a:ext>
            </a:extLst>
          </p:cNvPr>
          <p:cNvSpPr/>
          <p:nvPr/>
        </p:nvSpPr>
        <p:spPr>
          <a:xfrm>
            <a:off x="9739425" y="3963007"/>
            <a:ext cx="16976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Nguyễn Anh Minh</a:t>
            </a:r>
          </a:p>
        </p:txBody>
      </p:sp>
      <p:sp>
        <p:nvSpPr>
          <p:cNvPr id="39" name="Hình chữ nhật 38">
            <a:extLst>
              <a:ext uri="{FF2B5EF4-FFF2-40B4-BE49-F238E27FC236}">
                <a16:creationId xmlns:a16="http://schemas.microsoft.com/office/drawing/2014/main" id="{071164AE-A913-4110-B98B-0C6E2305B1B4}"/>
              </a:ext>
            </a:extLst>
          </p:cNvPr>
          <p:cNvSpPr/>
          <p:nvPr/>
        </p:nvSpPr>
        <p:spPr>
          <a:xfrm>
            <a:off x="1103272" y="3969704"/>
            <a:ext cx="15418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 err="1">
                <a:solidFill>
                  <a:schemeClr val="bg1"/>
                </a:solidFill>
              </a:rPr>
              <a:t>Huỳnh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Tuấn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Đạt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40" name="Hình chữ nhật 39">
            <a:extLst>
              <a:ext uri="{FF2B5EF4-FFF2-40B4-BE49-F238E27FC236}">
                <a16:creationId xmlns:a16="http://schemas.microsoft.com/office/drawing/2014/main" id="{E65D5A1F-02F5-4DA1-9041-D6F57713E414}"/>
              </a:ext>
            </a:extLst>
          </p:cNvPr>
          <p:cNvSpPr/>
          <p:nvPr/>
        </p:nvSpPr>
        <p:spPr>
          <a:xfrm>
            <a:off x="3001394" y="3957941"/>
            <a:ext cx="209198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Tr</a:t>
            </a:r>
            <a:r>
              <a:rPr lang="vi-VN" sz="1400" b="1" dirty="0">
                <a:solidFill>
                  <a:schemeClr val="bg1"/>
                </a:solidFill>
              </a:rPr>
              <a:t>ư</a:t>
            </a:r>
            <a:r>
              <a:rPr lang="en-US" sz="1400" b="1" dirty="0" err="1">
                <a:solidFill>
                  <a:schemeClr val="bg1"/>
                </a:solidFill>
              </a:rPr>
              <a:t>ơng</a:t>
            </a:r>
            <a:r>
              <a:rPr lang="en-US" sz="1400" b="1" dirty="0">
                <a:solidFill>
                  <a:schemeClr val="bg1"/>
                </a:solidFill>
              </a:rPr>
              <a:t> Quang V</a:t>
            </a:r>
            <a:r>
              <a:rPr lang="vi-VN" sz="1400" b="1" dirty="0">
                <a:solidFill>
                  <a:schemeClr val="bg1"/>
                </a:solidFill>
              </a:rPr>
              <a:t>ư</a:t>
            </a:r>
            <a:r>
              <a:rPr lang="en-US" sz="1400" b="1" dirty="0" err="1">
                <a:solidFill>
                  <a:schemeClr val="bg1"/>
                </a:solidFill>
              </a:rPr>
              <a:t>ơng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41" name="Hình chữ nhật 40">
            <a:extLst>
              <a:ext uri="{FF2B5EF4-FFF2-40B4-BE49-F238E27FC236}">
                <a16:creationId xmlns:a16="http://schemas.microsoft.com/office/drawing/2014/main" id="{D063DE6A-9F16-4122-AD99-288F4E1D3DD1}"/>
              </a:ext>
            </a:extLst>
          </p:cNvPr>
          <p:cNvSpPr/>
          <p:nvPr/>
        </p:nvSpPr>
        <p:spPr>
          <a:xfrm>
            <a:off x="7563589" y="3957941"/>
            <a:ext cx="16770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 err="1">
                <a:solidFill>
                  <a:schemeClr val="bg1"/>
                </a:solidFill>
              </a:rPr>
              <a:t>Phạm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Quốc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Nhân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42" name="Hình chữ nhật 41">
            <a:extLst>
              <a:ext uri="{FF2B5EF4-FFF2-40B4-BE49-F238E27FC236}">
                <a16:creationId xmlns:a16="http://schemas.microsoft.com/office/drawing/2014/main" id="{FCA93AE5-4B2E-408E-BCD4-CCA9AAA23A93}"/>
              </a:ext>
            </a:extLst>
          </p:cNvPr>
          <p:cNvSpPr/>
          <p:nvPr/>
        </p:nvSpPr>
        <p:spPr>
          <a:xfrm>
            <a:off x="5348694" y="3957941"/>
            <a:ext cx="17954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 err="1">
                <a:solidFill>
                  <a:schemeClr val="bg1"/>
                </a:solidFill>
              </a:rPr>
              <a:t>Trịnh</a:t>
            </a:r>
            <a:r>
              <a:rPr lang="en-US" sz="1400" b="1" dirty="0">
                <a:solidFill>
                  <a:schemeClr val="bg1"/>
                </a:solidFill>
              </a:rPr>
              <a:t> Nh</a:t>
            </a:r>
            <a:r>
              <a:rPr lang="vi-VN" sz="1400" b="1" dirty="0">
                <a:solidFill>
                  <a:schemeClr val="bg1"/>
                </a:solidFill>
              </a:rPr>
              <a:t>ư</a:t>
            </a:r>
            <a:r>
              <a:rPr lang="en-US" sz="1400" b="1" dirty="0">
                <a:solidFill>
                  <a:schemeClr val="bg1"/>
                </a:solidFill>
              </a:rPr>
              <a:t> Ph</a:t>
            </a:r>
            <a:r>
              <a:rPr lang="vi-VN" sz="1400" b="1" dirty="0">
                <a:solidFill>
                  <a:schemeClr val="bg1"/>
                </a:solidFill>
              </a:rPr>
              <a:t>ư</a:t>
            </a:r>
            <a:r>
              <a:rPr lang="en-US" sz="1400" b="1" dirty="0" err="1">
                <a:solidFill>
                  <a:schemeClr val="bg1"/>
                </a:solidFill>
              </a:rPr>
              <a:t>ơng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7" name="Hình chữ nhật 26">
            <a:extLst>
              <a:ext uri="{FF2B5EF4-FFF2-40B4-BE49-F238E27FC236}">
                <a16:creationId xmlns:a16="http://schemas.microsoft.com/office/drawing/2014/main" id="{6F77A85D-F00A-45B0-88B3-6A172911D27A}"/>
              </a:ext>
            </a:extLst>
          </p:cNvPr>
          <p:cNvSpPr/>
          <p:nvPr/>
        </p:nvSpPr>
        <p:spPr>
          <a:xfrm>
            <a:off x="1046090" y="4364236"/>
            <a:ext cx="1592335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charset="0"/>
              </a:rPr>
              <a:t>Leader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4" name="Hình chữ nhật 26">
            <a:extLst>
              <a:ext uri="{FF2B5EF4-FFF2-40B4-BE49-F238E27FC236}">
                <a16:creationId xmlns:a16="http://schemas.microsoft.com/office/drawing/2014/main" id="{1F2859CC-58B5-F54F-86F0-80E05F3642DB}"/>
              </a:ext>
            </a:extLst>
          </p:cNvPr>
          <p:cNvSpPr/>
          <p:nvPr/>
        </p:nvSpPr>
        <p:spPr>
          <a:xfrm>
            <a:off x="3251217" y="4383131"/>
            <a:ext cx="1592335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charset="0"/>
              </a:rPr>
              <a:t>Member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6" name="Hình chữ nhật 26">
            <a:extLst>
              <a:ext uri="{FF2B5EF4-FFF2-40B4-BE49-F238E27FC236}">
                <a16:creationId xmlns:a16="http://schemas.microsoft.com/office/drawing/2014/main" id="{0722DBAB-3777-9941-82CC-976F0F1A0031}"/>
              </a:ext>
            </a:extLst>
          </p:cNvPr>
          <p:cNvSpPr/>
          <p:nvPr/>
        </p:nvSpPr>
        <p:spPr>
          <a:xfrm>
            <a:off x="5397341" y="4383130"/>
            <a:ext cx="1592335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charset="0"/>
              </a:rPr>
              <a:t>Member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Hình chữ nhật 26">
            <a:extLst>
              <a:ext uri="{FF2B5EF4-FFF2-40B4-BE49-F238E27FC236}">
                <a16:creationId xmlns:a16="http://schemas.microsoft.com/office/drawing/2014/main" id="{47D9480B-A31E-4F41-9450-EC57C6A8E753}"/>
              </a:ext>
            </a:extLst>
          </p:cNvPr>
          <p:cNvSpPr/>
          <p:nvPr/>
        </p:nvSpPr>
        <p:spPr>
          <a:xfrm>
            <a:off x="7563589" y="4403973"/>
            <a:ext cx="1592335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charset="0"/>
              </a:rPr>
              <a:t>Member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0" name="Hình chữ nhật 26">
            <a:extLst>
              <a:ext uri="{FF2B5EF4-FFF2-40B4-BE49-F238E27FC236}">
                <a16:creationId xmlns:a16="http://schemas.microsoft.com/office/drawing/2014/main" id="{376FA551-1D43-934B-AF2E-3DFD3953D39F}"/>
              </a:ext>
            </a:extLst>
          </p:cNvPr>
          <p:cNvSpPr/>
          <p:nvPr/>
        </p:nvSpPr>
        <p:spPr>
          <a:xfrm>
            <a:off x="9739425" y="4400633"/>
            <a:ext cx="1592335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charset="0"/>
              </a:rPr>
              <a:t>Member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8917138"/>
      </p:ext>
    </p:extLst>
  </p:cSld>
  <p:clrMapOvr>
    <a:masterClrMapping/>
  </p:clrMapOvr>
  <p:transition spd="slow">
    <p:wip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AA1FA1D7-E6C4-4247-AC9D-DD25EADE567B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vi-VN" altLang="ko-KR" sz="3200" dirty="0" err="1">
                <a:solidFill>
                  <a:schemeClr val="accent1"/>
                </a:solidFill>
                <a:cs typeface="Arial" pitchFamily="34" charset="0"/>
              </a:rPr>
              <a:t>Product</a:t>
            </a:r>
            <a:r>
              <a:rPr lang="vi-VN" altLang="ko-KR" sz="3200" dirty="0">
                <a:solidFill>
                  <a:schemeClr val="accent1"/>
                </a:solidFill>
                <a:cs typeface="Arial" pitchFamily="34" charset="0"/>
              </a:rPr>
              <a:t> </a:t>
            </a:r>
            <a:r>
              <a:rPr lang="vi-VN" altLang="ko-KR" sz="3200" dirty="0" err="1">
                <a:solidFill>
                  <a:schemeClr val="accent1"/>
                </a:solidFill>
                <a:cs typeface="Arial" pitchFamily="34" charset="0"/>
              </a:rPr>
              <a:t>Backlog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3" name="Bảng 2">
            <a:extLst>
              <a:ext uri="{FF2B5EF4-FFF2-40B4-BE49-F238E27FC236}">
                <a16:creationId xmlns:a16="http://schemas.microsoft.com/office/drawing/2014/main" id="{62F22184-DBA5-48DF-BCCC-F7B6BCEFA6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5836174"/>
              </p:ext>
            </p:extLst>
          </p:nvPr>
        </p:nvGraphicFramePr>
        <p:xfrm>
          <a:off x="838199" y="1991841"/>
          <a:ext cx="10515598" cy="470514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69619">
                  <a:extLst>
                    <a:ext uri="{9D8B030D-6E8A-4147-A177-3AD203B41FA5}">
                      <a16:colId xmlns:a16="http://schemas.microsoft.com/office/drawing/2014/main" val="2532408747"/>
                    </a:ext>
                  </a:extLst>
                </a:gridCol>
                <a:gridCol w="2060368">
                  <a:extLst>
                    <a:ext uri="{9D8B030D-6E8A-4147-A177-3AD203B41FA5}">
                      <a16:colId xmlns:a16="http://schemas.microsoft.com/office/drawing/2014/main" val="1984901200"/>
                    </a:ext>
                  </a:extLst>
                </a:gridCol>
                <a:gridCol w="1939320">
                  <a:extLst>
                    <a:ext uri="{9D8B030D-6E8A-4147-A177-3AD203B41FA5}">
                      <a16:colId xmlns:a16="http://schemas.microsoft.com/office/drawing/2014/main" val="1262576761"/>
                    </a:ext>
                  </a:extLst>
                </a:gridCol>
                <a:gridCol w="950344">
                  <a:extLst>
                    <a:ext uri="{9D8B030D-6E8A-4147-A177-3AD203B41FA5}">
                      <a16:colId xmlns:a16="http://schemas.microsoft.com/office/drawing/2014/main" val="2071414144"/>
                    </a:ext>
                  </a:extLst>
                </a:gridCol>
                <a:gridCol w="950344">
                  <a:extLst>
                    <a:ext uri="{9D8B030D-6E8A-4147-A177-3AD203B41FA5}">
                      <a16:colId xmlns:a16="http://schemas.microsoft.com/office/drawing/2014/main" val="3926018767"/>
                    </a:ext>
                  </a:extLst>
                </a:gridCol>
                <a:gridCol w="978674">
                  <a:extLst>
                    <a:ext uri="{9D8B030D-6E8A-4147-A177-3AD203B41FA5}">
                      <a16:colId xmlns:a16="http://schemas.microsoft.com/office/drawing/2014/main" val="1191663613"/>
                    </a:ext>
                  </a:extLst>
                </a:gridCol>
                <a:gridCol w="978674">
                  <a:extLst>
                    <a:ext uri="{9D8B030D-6E8A-4147-A177-3AD203B41FA5}">
                      <a16:colId xmlns:a16="http://schemas.microsoft.com/office/drawing/2014/main" val="1548948366"/>
                    </a:ext>
                  </a:extLst>
                </a:gridCol>
                <a:gridCol w="947769">
                  <a:extLst>
                    <a:ext uri="{9D8B030D-6E8A-4147-A177-3AD203B41FA5}">
                      <a16:colId xmlns:a16="http://schemas.microsoft.com/office/drawing/2014/main" val="2519998984"/>
                    </a:ext>
                  </a:extLst>
                </a:gridCol>
                <a:gridCol w="1040486">
                  <a:extLst>
                    <a:ext uri="{9D8B030D-6E8A-4147-A177-3AD203B41FA5}">
                      <a16:colId xmlns:a16="http://schemas.microsoft.com/office/drawing/2014/main" val="2426116513"/>
                    </a:ext>
                  </a:extLst>
                </a:gridCol>
              </a:tblGrid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ID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FEATURE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FUNCTION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PLATFORM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START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FINISH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ASIGN TO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STATUS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extLst>
                  <a:ext uri="{0D108BD9-81ED-4DB2-BD59-A6C34878D82A}">
                    <a16:rowId xmlns:a16="http://schemas.microsoft.com/office/drawing/2014/main" val="1867494466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FR.21</a:t>
                      </a: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Quản lý thống kê, báo cáo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kết quả kinh doanh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1/9/2020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1/11/2020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0454591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FR.22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Tải lên kết quả kinh doanh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1/9/2020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1/11/2020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12719644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FR.23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Lọc kết quả kinh doanh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1/9/2020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1/11/2020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62990656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FR.24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so sánh kết quả kinh doanh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1/9/2020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1/11/2020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69978847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FR.25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đồ thị kết quả kinh doanh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1/9/2020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1/11/2020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4114483"/>
                  </a:ext>
                </a:extLst>
              </a:tr>
              <a:tr h="360234">
                <a:tc gridSpan="9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7728859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FR.26</a:t>
                      </a:r>
                    </a:p>
                  </a:txBody>
                  <a:tcPr marL="0" marR="0" marT="0" marB="0" anchor="ctr"/>
                </a:tc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Quản lý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Đăng ký chuyến đi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2/10/2020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2/11/2020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84858752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FR.27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Duyệt chuyến đi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2/10/2020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2/11/2020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24027863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FR.28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Hủy chuyến đi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2/10/2020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2/11/2020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79520002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FR.29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Định vị vị trí chuyến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2/10/2020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2/11/2020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65278055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FR.30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lịch sử chuyển đi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2/10/2020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2/11/2020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72804269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FR.31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Tìm kiếm chuyến đi công tác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2/13/2020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2/15/2020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96240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069225"/>
      </p:ext>
    </p:extLst>
  </p:cSld>
  <p:clrMapOvr>
    <a:masterClrMapping/>
  </p:clrMapOvr>
  <p:transition spd="slow">
    <p:wip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AA1FA1D7-E6C4-4247-AC9D-DD25EADE567B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vi-VN" altLang="ko-KR" sz="3200" dirty="0" err="1">
                <a:solidFill>
                  <a:schemeClr val="accent1"/>
                </a:solidFill>
                <a:cs typeface="Arial" pitchFamily="34" charset="0"/>
              </a:rPr>
              <a:t>Product</a:t>
            </a:r>
            <a:r>
              <a:rPr lang="vi-VN" altLang="ko-KR" sz="3200" dirty="0">
                <a:solidFill>
                  <a:schemeClr val="accent1"/>
                </a:solidFill>
                <a:cs typeface="Arial" pitchFamily="34" charset="0"/>
              </a:rPr>
              <a:t> </a:t>
            </a:r>
            <a:r>
              <a:rPr lang="vi-VN" altLang="ko-KR" sz="3200" dirty="0" err="1">
                <a:solidFill>
                  <a:schemeClr val="accent1"/>
                </a:solidFill>
                <a:cs typeface="Arial" pitchFamily="34" charset="0"/>
              </a:rPr>
              <a:t>Backlog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graphicFrame>
        <p:nvGraphicFramePr>
          <p:cNvPr id="3" name="Bảng 2">
            <a:extLst>
              <a:ext uri="{FF2B5EF4-FFF2-40B4-BE49-F238E27FC236}">
                <a16:creationId xmlns:a16="http://schemas.microsoft.com/office/drawing/2014/main" id="{62F22184-DBA5-48DF-BCCC-F7B6BCEFA6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7017786"/>
              </p:ext>
            </p:extLst>
          </p:nvPr>
        </p:nvGraphicFramePr>
        <p:xfrm>
          <a:off x="838199" y="1991841"/>
          <a:ext cx="10515598" cy="25216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69619">
                  <a:extLst>
                    <a:ext uri="{9D8B030D-6E8A-4147-A177-3AD203B41FA5}">
                      <a16:colId xmlns:a16="http://schemas.microsoft.com/office/drawing/2014/main" val="2532408747"/>
                    </a:ext>
                  </a:extLst>
                </a:gridCol>
                <a:gridCol w="2060368">
                  <a:extLst>
                    <a:ext uri="{9D8B030D-6E8A-4147-A177-3AD203B41FA5}">
                      <a16:colId xmlns:a16="http://schemas.microsoft.com/office/drawing/2014/main" val="1984901200"/>
                    </a:ext>
                  </a:extLst>
                </a:gridCol>
                <a:gridCol w="1939320">
                  <a:extLst>
                    <a:ext uri="{9D8B030D-6E8A-4147-A177-3AD203B41FA5}">
                      <a16:colId xmlns:a16="http://schemas.microsoft.com/office/drawing/2014/main" val="1262576761"/>
                    </a:ext>
                  </a:extLst>
                </a:gridCol>
                <a:gridCol w="950344">
                  <a:extLst>
                    <a:ext uri="{9D8B030D-6E8A-4147-A177-3AD203B41FA5}">
                      <a16:colId xmlns:a16="http://schemas.microsoft.com/office/drawing/2014/main" val="2071414144"/>
                    </a:ext>
                  </a:extLst>
                </a:gridCol>
                <a:gridCol w="950344">
                  <a:extLst>
                    <a:ext uri="{9D8B030D-6E8A-4147-A177-3AD203B41FA5}">
                      <a16:colId xmlns:a16="http://schemas.microsoft.com/office/drawing/2014/main" val="3926018767"/>
                    </a:ext>
                  </a:extLst>
                </a:gridCol>
                <a:gridCol w="978674">
                  <a:extLst>
                    <a:ext uri="{9D8B030D-6E8A-4147-A177-3AD203B41FA5}">
                      <a16:colId xmlns:a16="http://schemas.microsoft.com/office/drawing/2014/main" val="1191663613"/>
                    </a:ext>
                  </a:extLst>
                </a:gridCol>
                <a:gridCol w="978674">
                  <a:extLst>
                    <a:ext uri="{9D8B030D-6E8A-4147-A177-3AD203B41FA5}">
                      <a16:colId xmlns:a16="http://schemas.microsoft.com/office/drawing/2014/main" val="1548948366"/>
                    </a:ext>
                  </a:extLst>
                </a:gridCol>
                <a:gridCol w="947769">
                  <a:extLst>
                    <a:ext uri="{9D8B030D-6E8A-4147-A177-3AD203B41FA5}">
                      <a16:colId xmlns:a16="http://schemas.microsoft.com/office/drawing/2014/main" val="2519998984"/>
                    </a:ext>
                  </a:extLst>
                </a:gridCol>
                <a:gridCol w="1040486">
                  <a:extLst>
                    <a:ext uri="{9D8B030D-6E8A-4147-A177-3AD203B41FA5}">
                      <a16:colId xmlns:a16="http://schemas.microsoft.com/office/drawing/2014/main" val="2426116513"/>
                    </a:ext>
                  </a:extLst>
                </a:gridCol>
              </a:tblGrid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ID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FEATURE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FUNCTION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PLATFORM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START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FINISH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ASIGN TO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+mj-lt"/>
                        </a:rPr>
                        <a:t>STATUS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4360" marR="4360" marT="4360" marB="0" anchor="ctr"/>
                </a:tc>
                <a:extLst>
                  <a:ext uri="{0D108BD9-81ED-4DB2-BD59-A6C34878D82A}">
                    <a16:rowId xmlns:a16="http://schemas.microsoft.com/office/drawing/2014/main" val="1867494466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FR.32</a:t>
                      </a:r>
                    </a:p>
                  </a:txBody>
                  <a:tcPr marL="0" marR="0" marT="0" marB="0" anchor="ctr"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Quản lý nghỉ việc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Đăng ký nghỉ việc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2/13/2020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2/15/2020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0454591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FR.33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Xem lịch sử nghỉ việc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2/13/2020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2/15/2020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12719644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FR.34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Phê duyệt nghỉ việc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2/13/2020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2/15/2020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62990656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FR.35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Tìm kiếm đơn xin nghỉ việc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2/13/2020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2/15/2020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69978847"/>
                  </a:ext>
                </a:extLst>
              </a:tr>
              <a:tr h="360234">
                <a:tc gridSpan="9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14483"/>
                  </a:ext>
                </a:extLst>
              </a:tr>
              <a:tr h="3602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FR.36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Chức năng sinh nhật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Chúc mừng sinh nhật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Low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B0F0"/>
                          </a:solidFill>
                          <a:effectLst/>
                          <a:latin typeface="Arial" panose="020B0604020202020204" pitchFamily="34" charset="0"/>
                        </a:rPr>
                        <a:t>Mobile App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2/13/2020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2/15/2020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Started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077288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2712639"/>
      </p:ext>
    </p:extLst>
  </p:cSld>
  <p:clrMapOvr>
    <a:masterClrMapping/>
  </p:clrMapOvr>
  <p:transition spd="slow">
    <p:wip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PROJECT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987025" y="1267594"/>
            <a:ext cx="42462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Implement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50A7E9-73CE-6246-A0A4-714B3994180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686" y="1991841"/>
            <a:ext cx="7038627" cy="4018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427391"/>
      </p:ext>
    </p:extLst>
  </p:cSld>
  <p:clrMapOvr>
    <a:masterClrMapping/>
  </p:clrMapOvr>
  <p:transition spd="slow">
    <p:wip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ARCHITECTURAL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Context Diagram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6" name="Hình ảnh 5" descr="C:\Users\HOME\OneDrive\Pictures\Saved Pictures\Untitled Diagram-context diagram .jpg">
            <a:extLst>
              <a:ext uri="{FF2B5EF4-FFF2-40B4-BE49-F238E27FC236}">
                <a16:creationId xmlns:a16="http://schemas.microsoft.com/office/drawing/2014/main" id="{0E263C92-D3F1-496C-9CB4-6AB92456B4F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5272" y="1943186"/>
            <a:ext cx="6761455" cy="43714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87184414"/>
      </p:ext>
    </p:extLst>
  </p:cSld>
  <p:clrMapOvr>
    <a:masterClrMapping/>
  </p:clrMapOvr>
  <p:transition spd="slow">
    <p:wip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ARCHITECTURAL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Performance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4" name="Hình ảnh 3" descr="C:\Users\HOME\OneDrive\Pictures\Saved Pictures\Untitled Diagram-performance.jpg">
            <a:extLst>
              <a:ext uri="{FF2B5EF4-FFF2-40B4-BE49-F238E27FC236}">
                <a16:creationId xmlns:a16="http://schemas.microsoft.com/office/drawing/2014/main" id="{1DD0884B-D1E6-4710-B8B0-70B21C99D4F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1852369"/>
            <a:ext cx="5943600" cy="47091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2617219"/>
      </p:ext>
    </p:extLst>
  </p:cSld>
  <p:clrMapOvr>
    <a:masterClrMapping/>
  </p:clrMapOvr>
  <p:transition spd="slow">
    <p:wip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ARCHITECTURAL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Portability (Physical)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4" name="Hình ảnh 3" descr="C:\Users\HOME\OneDrive\Desktop\Untitled Diagram-portability.jpg">
            <a:extLst>
              <a:ext uri="{FF2B5EF4-FFF2-40B4-BE49-F238E27FC236}">
                <a16:creationId xmlns:a16="http://schemas.microsoft.com/office/drawing/2014/main" id="{492A956A-7E6E-4609-8C81-67BE20CCA79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0769" y="1887720"/>
            <a:ext cx="7290461" cy="40442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73029713"/>
      </p:ext>
    </p:extLst>
  </p:cSld>
  <p:clrMapOvr>
    <a:masterClrMapping/>
  </p:clrMapOvr>
  <p:transition spd="slow">
    <p:wip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ARCHITECTURAL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Portability (Dynamic)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6" name="Hình ảnh 5" descr="C:\Users\HOME\OneDrive\Desktop\Untitled Diagram-portability - dynamic.jpg">
            <a:extLst>
              <a:ext uri="{FF2B5EF4-FFF2-40B4-BE49-F238E27FC236}">
                <a16:creationId xmlns:a16="http://schemas.microsoft.com/office/drawing/2014/main" id="{339A6229-9D04-41F7-957B-E0AAE2034BE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0768" y="1991841"/>
            <a:ext cx="7290461" cy="40442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37569621"/>
      </p:ext>
    </p:extLst>
  </p:cSld>
  <p:clrMapOvr>
    <a:masterClrMapping/>
  </p:clrMapOvr>
  <p:transition spd="slow">
    <p:wip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ARCHITECTURAL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Usability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6" name="Hình ảnh 5" descr="D:\tài liệu\Untitled Diagram-Usability.jpg">
            <a:extLst>
              <a:ext uri="{FF2B5EF4-FFF2-40B4-BE49-F238E27FC236}">
                <a16:creationId xmlns:a16="http://schemas.microsoft.com/office/drawing/2014/main" id="{6F42C136-FE3A-4734-A842-63F01B96A6D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3423" y="1852369"/>
            <a:ext cx="6425153" cy="44622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05119693"/>
      </p:ext>
    </p:extLst>
  </p:cSld>
  <p:clrMapOvr>
    <a:masterClrMapping/>
  </p:clrMapOvr>
  <p:transition spd="slow">
    <p:wip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ARCHITECTURAL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Testability (Overview)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7" name="Picture 21">
            <a:extLst>
              <a:ext uri="{FF2B5EF4-FFF2-40B4-BE49-F238E27FC236}">
                <a16:creationId xmlns:a16="http://schemas.microsoft.com/office/drawing/2014/main" id="{38779321-2E8D-4E0F-9314-3A9F9E46936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8578" y="1830280"/>
            <a:ext cx="8074843" cy="44843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35454402"/>
      </p:ext>
    </p:extLst>
  </p:cSld>
  <p:clrMapOvr>
    <a:masterClrMapping/>
  </p:clrMapOvr>
  <p:transition spd="slow">
    <p:wip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ARCHITECTURAL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Testability (test report)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6" name="Picture 27">
            <a:extLst>
              <a:ext uri="{FF2B5EF4-FFF2-40B4-BE49-F238E27FC236}">
                <a16:creationId xmlns:a16="http://schemas.microsoft.com/office/drawing/2014/main" id="{1E2E9859-1896-4D11-952F-7EB3D9FC374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9578" y="1852369"/>
            <a:ext cx="7401098" cy="46316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41528387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Nhóm 1">
            <a:extLst>
              <a:ext uri="{FF2B5EF4-FFF2-40B4-BE49-F238E27FC236}">
                <a16:creationId xmlns:a16="http://schemas.microsoft.com/office/drawing/2014/main" id="{5CC8383F-C2A8-418C-B20E-1342E5AFE7CC}"/>
              </a:ext>
            </a:extLst>
          </p:cNvPr>
          <p:cNvGrpSpPr>
            <a:grpSpLocks/>
          </p:cNvGrpSpPr>
          <p:nvPr/>
        </p:nvGrpSpPr>
        <p:grpSpPr bwMode="auto">
          <a:xfrm>
            <a:off x="1222375" y="1335088"/>
            <a:ext cx="6673850" cy="4441825"/>
            <a:chOff x="1250950" y="1539874"/>
            <a:chExt cx="6707721" cy="4464051"/>
          </a:xfrm>
        </p:grpSpPr>
        <p:sp>
          <p:nvSpPr>
            <p:cNvPr id="3" name="Oval 11">
              <a:extLst>
                <a:ext uri="{FF2B5EF4-FFF2-40B4-BE49-F238E27FC236}">
                  <a16:creationId xmlns:a16="http://schemas.microsoft.com/office/drawing/2014/main" id="{65EE8423-162B-4CF1-9983-DAB56FA2623A}"/>
                </a:ext>
              </a:extLst>
            </p:cNvPr>
            <p:cNvSpPr/>
            <p:nvPr/>
          </p:nvSpPr>
          <p:spPr bwMode="auto">
            <a:xfrm>
              <a:off x="6545414" y="3120491"/>
              <a:ext cx="881452" cy="881380"/>
            </a:xfrm>
            <a:prstGeom prst="ellipse">
              <a:avLst/>
            </a:prstGeom>
            <a:solidFill>
              <a:srgbClr val="A21250"/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600" b="1" kern="0" dirty="0">
                <a:solidFill>
                  <a:prstClr val="white"/>
                </a:solidFill>
                <a:latin typeface="Delicious" pitchFamily="50" charset="0"/>
                <a:cs typeface="+mn-cs"/>
              </a:endParaRPr>
            </a:p>
          </p:txBody>
        </p:sp>
        <p:sp>
          <p:nvSpPr>
            <p:cNvPr id="4" name="Oval 12">
              <a:extLst>
                <a:ext uri="{FF2B5EF4-FFF2-40B4-BE49-F238E27FC236}">
                  <a16:creationId xmlns:a16="http://schemas.microsoft.com/office/drawing/2014/main" id="{B4FF3214-A179-4194-8EC1-F53E4478FCC7}"/>
                </a:ext>
              </a:extLst>
            </p:cNvPr>
            <p:cNvSpPr/>
            <p:nvPr/>
          </p:nvSpPr>
          <p:spPr bwMode="auto">
            <a:xfrm>
              <a:off x="1758916" y="3130577"/>
              <a:ext cx="881452" cy="881380"/>
            </a:xfrm>
            <a:prstGeom prst="ellipse">
              <a:avLst/>
            </a:prstGeom>
            <a:solidFill>
              <a:srgbClr val="9BBB59">
                <a:lumMod val="75000"/>
              </a:srgbClr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600" b="1" kern="0" dirty="0">
                <a:solidFill>
                  <a:prstClr val="white"/>
                </a:solidFill>
                <a:latin typeface="Delicious" pitchFamily="50" charset="0"/>
                <a:cs typeface="+mn-cs"/>
              </a:endParaRPr>
            </a:p>
          </p:txBody>
        </p:sp>
        <p:sp>
          <p:nvSpPr>
            <p:cNvPr id="5" name="Oval 13">
              <a:extLst>
                <a:ext uri="{FF2B5EF4-FFF2-40B4-BE49-F238E27FC236}">
                  <a16:creationId xmlns:a16="http://schemas.microsoft.com/office/drawing/2014/main" id="{0AC28DA0-D15D-4867-9D2E-C7F935D2B592}"/>
                </a:ext>
              </a:extLst>
            </p:cNvPr>
            <p:cNvSpPr/>
            <p:nvPr/>
          </p:nvSpPr>
          <p:spPr bwMode="auto">
            <a:xfrm>
              <a:off x="4147149" y="3107962"/>
              <a:ext cx="881452" cy="88138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600" b="1" kern="0" dirty="0">
                <a:solidFill>
                  <a:prstClr val="white"/>
                </a:solidFill>
                <a:latin typeface="Delicious" pitchFamily="50" charset="0"/>
                <a:cs typeface="+mn-cs"/>
              </a:endParaRPr>
            </a:p>
          </p:txBody>
        </p:sp>
        <p:sp>
          <p:nvSpPr>
            <p:cNvPr id="6" name="Oval 14">
              <a:extLst>
                <a:ext uri="{FF2B5EF4-FFF2-40B4-BE49-F238E27FC236}">
                  <a16:creationId xmlns:a16="http://schemas.microsoft.com/office/drawing/2014/main" id="{FD12C89F-0AF1-46FA-B507-729C48885C25}"/>
                </a:ext>
              </a:extLst>
            </p:cNvPr>
            <p:cNvSpPr/>
            <p:nvPr/>
          </p:nvSpPr>
          <p:spPr bwMode="auto">
            <a:xfrm>
              <a:off x="4163939" y="1539874"/>
              <a:ext cx="881452" cy="881380"/>
            </a:xfrm>
            <a:prstGeom prst="ellipse">
              <a:avLst/>
            </a:prstGeom>
            <a:solidFill>
              <a:srgbClr val="F79646">
                <a:lumMod val="75000"/>
              </a:srgbClr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600" b="1" kern="0" dirty="0">
                <a:solidFill>
                  <a:prstClr val="white"/>
                </a:solidFill>
                <a:latin typeface="Delicious" pitchFamily="50" charset="0"/>
                <a:cs typeface="+mn-cs"/>
              </a:endParaRPr>
            </a:p>
          </p:txBody>
        </p:sp>
        <p:sp>
          <p:nvSpPr>
            <p:cNvPr id="7" name="Oval 15">
              <a:extLst>
                <a:ext uri="{FF2B5EF4-FFF2-40B4-BE49-F238E27FC236}">
                  <a16:creationId xmlns:a16="http://schemas.microsoft.com/office/drawing/2014/main" id="{DA8B5DA6-2F3E-4BC3-B26F-CEC73C4E411F}"/>
                </a:ext>
              </a:extLst>
            </p:cNvPr>
            <p:cNvSpPr/>
            <p:nvPr/>
          </p:nvSpPr>
          <p:spPr bwMode="auto">
            <a:xfrm>
              <a:off x="2986958" y="4731975"/>
              <a:ext cx="881452" cy="881380"/>
            </a:xfrm>
            <a:prstGeom prst="ellipse">
              <a:avLst/>
            </a:prstGeom>
            <a:solidFill>
              <a:srgbClr val="C0504D">
                <a:lumMod val="75000"/>
              </a:srgbClr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600" b="1" kern="0" dirty="0">
                <a:solidFill>
                  <a:prstClr val="white"/>
                </a:solidFill>
                <a:latin typeface="Delicious" pitchFamily="50" charset="0"/>
                <a:cs typeface="+mn-cs"/>
              </a:endParaRPr>
            </a:p>
          </p:txBody>
        </p:sp>
        <p:sp>
          <p:nvSpPr>
            <p:cNvPr id="8" name="Oval 16">
              <a:extLst>
                <a:ext uri="{FF2B5EF4-FFF2-40B4-BE49-F238E27FC236}">
                  <a16:creationId xmlns:a16="http://schemas.microsoft.com/office/drawing/2014/main" id="{FEE111F9-C773-40BC-AF38-1BB45CC902B0}"/>
                </a:ext>
              </a:extLst>
            </p:cNvPr>
            <p:cNvSpPr/>
            <p:nvPr/>
          </p:nvSpPr>
          <p:spPr bwMode="auto">
            <a:xfrm>
              <a:off x="5339125" y="4731975"/>
              <a:ext cx="881452" cy="881380"/>
            </a:xfrm>
            <a:prstGeom prst="ellipse">
              <a:avLst/>
            </a:prstGeom>
            <a:solidFill>
              <a:srgbClr val="EEECE1">
                <a:lumMod val="25000"/>
              </a:srgbClr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600" b="1" kern="0" dirty="0">
                <a:solidFill>
                  <a:prstClr val="white"/>
                </a:solidFill>
                <a:latin typeface="Delicious" pitchFamily="50" charset="0"/>
                <a:cs typeface="+mn-cs"/>
              </a:endParaRPr>
            </a:p>
          </p:txBody>
        </p:sp>
        <p:sp>
          <p:nvSpPr>
            <p:cNvPr id="9" name="Rectangle 1">
              <a:extLst>
                <a:ext uri="{FF2B5EF4-FFF2-40B4-BE49-F238E27FC236}">
                  <a16:creationId xmlns:a16="http://schemas.microsoft.com/office/drawing/2014/main" id="{2555356C-6983-4678-AA28-63FEFFEE117F}"/>
                </a:ext>
              </a:extLst>
            </p:cNvPr>
            <p:cNvSpPr/>
            <p:nvPr/>
          </p:nvSpPr>
          <p:spPr bwMode="auto">
            <a:xfrm>
              <a:off x="6061288" y="3938915"/>
              <a:ext cx="1897383" cy="434884"/>
            </a:xfrm>
            <a:prstGeom prst="rect">
              <a:avLst/>
            </a:prstGeom>
            <a:solidFill>
              <a:srgbClr val="A21250"/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 err="1">
                  <a:solidFill>
                    <a:prstClr val="white"/>
                  </a:solidFill>
                  <a:latin typeface="Calibri"/>
                </a:rPr>
                <a:t>Họ</a:t>
              </a:r>
              <a:r>
                <a:rPr lang="en-US" sz="1100" kern="0" dirty="0">
                  <a:solidFill>
                    <a:prstClr val="white"/>
                  </a:solidFill>
                  <a:latin typeface="Calibri"/>
                </a:rPr>
                <a:t> </a:t>
              </a:r>
              <a:r>
                <a:rPr lang="en-US" sz="1100" kern="0" dirty="0" err="1">
                  <a:solidFill>
                    <a:prstClr val="white"/>
                  </a:solidFill>
                  <a:latin typeface="Calibri"/>
                </a:rPr>
                <a:t>tên</a:t>
              </a:r>
              <a:r>
                <a:rPr lang="en-US" sz="1100" kern="0" dirty="0">
                  <a:solidFill>
                    <a:prstClr val="white"/>
                  </a:solidFill>
                  <a:latin typeface="Calibri"/>
                </a:rPr>
                <a:t> 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b="1" kern="0" dirty="0" err="1">
                  <a:solidFill>
                    <a:prstClr val="white"/>
                  </a:solidFill>
                  <a:latin typeface="Calibri"/>
                </a:rPr>
                <a:t>BlogCongDong</a:t>
              </a:r>
              <a:endParaRPr lang="en-US" sz="1400" b="1" kern="0" dirty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0" name="Rectangle 18">
              <a:extLst>
                <a:ext uri="{FF2B5EF4-FFF2-40B4-BE49-F238E27FC236}">
                  <a16:creationId xmlns:a16="http://schemas.microsoft.com/office/drawing/2014/main" id="{53FA84CA-7B1B-4062-8F63-CFF1FFF3D334}"/>
                </a:ext>
              </a:extLst>
            </p:cNvPr>
            <p:cNvSpPr/>
            <p:nvPr/>
          </p:nvSpPr>
          <p:spPr bwMode="auto">
            <a:xfrm>
              <a:off x="1250950" y="3949001"/>
              <a:ext cx="1897383" cy="434884"/>
            </a:xfrm>
            <a:prstGeom prst="rect">
              <a:avLst/>
            </a:prstGeom>
            <a:solidFill>
              <a:srgbClr val="9BBB59">
                <a:lumMod val="75000"/>
              </a:srgbClr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 err="1">
                  <a:solidFill>
                    <a:prstClr val="white"/>
                  </a:solidFill>
                  <a:latin typeface="Calibri"/>
                </a:rPr>
                <a:t>Họ</a:t>
              </a:r>
              <a:r>
                <a:rPr lang="en-US" sz="1100" kern="0" dirty="0">
                  <a:solidFill>
                    <a:prstClr val="white"/>
                  </a:solidFill>
                  <a:latin typeface="Calibri"/>
                </a:rPr>
                <a:t> </a:t>
              </a:r>
              <a:r>
                <a:rPr lang="en-US" sz="1100" kern="0" dirty="0" err="1">
                  <a:solidFill>
                    <a:prstClr val="white"/>
                  </a:solidFill>
                  <a:latin typeface="Calibri"/>
                </a:rPr>
                <a:t>tên</a:t>
              </a:r>
              <a:r>
                <a:rPr lang="en-US" sz="1100" kern="0" dirty="0">
                  <a:solidFill>
                    <a:prstClr val="white"/>
                  </a:solidFill>
                  <a:latin typeface="Calibri"/>
                </a:rPr>
                <a:t> 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b="1" kern="0" dirty="0" err="1">
                  <a:solidFill>
                    <a:prstClr val="white"/>
                  </a:solidFill>
                  <a:latin typeface="Calibri"/>
                </a:rPr>
                <a:t>BlogCongDong</a:t>
              </a:r>
              <a:endParaRPr lang="en-US" sz="1400" b="1" kern="0" dirty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1" name="Rectangle 19">
              <a:extLst>
                <a:ext uri="{FF2B5EF4-FFF2-40B4-BE49-F238E27FC236}">
                  <a16:creationId xmlns:a16="http://schemas.microsoft.com/office/drawing/2014/main" id="{2E6100FE-CEE2-4981-872A-4B4554E3F20A}"/>
                </a:ext>
              </a:extLst>
            </p:cNvPr>
            <p:cNvSpPr/>
            <p:nvPr/>
          </p:nvSpPr>
          <p:spPr bwMode="auto">
            <a:xfrm>
              <a:off x="3615343" y="3949001"/>
              <a:ext cx="1897383" cy="434884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 err="1">
                  <a:solidFill>
                    <a:prstClr val="white"/>
                  </a:solidFill>
                  <a:latin typeface="Calibri"/>
                </a:rPr>
                <a:t>Họ</a:t>
              </a:r>
              <a:r>
                <a:rPr lang="en-US" sz="1100" kern="0" dirty="0">
                  <a:solidFill>
                    <a:prstClr val="white"/>
                  </a:solidFill>
                  <a:latin typeface="Calibri"/>
                </a:rPr>
                <a:t> </a:t>
              </a:r>
              <a:r>
                <a:rPr lang="en-US" sz="1100" kern="0" dirty="0" err="1">
                  <a:solidFill>
                    <a:prstClr val="white"/>
                  </a:solidFill>
                  <a:latin typeface="Calibri"/>
                </a:rPr>
                <a:t>tên</a:t>
              </a:r>
              <a:r>
                <a:rPr lang="en-US" sz="1100" kern="0" dirty="0">
                  <a:solidFill>
                    <a:prstClr val="white"/>
                  </a:solidFill>
                  <a:latin typeface="Calibri"/>
                </a:rPr>
                <a:t> 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b="1" kern="0" dirty="0" err="1">
                  <a:solidFill>
                    <a:prstClr val="white"/>
                  </a:solidFill>
                  <a:latin typeface="Calibri"/>
                </a:rPr>
                <a:t>BlogCongDong</a:t>
              </a:r>
              <a:endParaRPr lang="en-US" sz="1400" b="1" kern="0" dirty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2" name="Rectangle 20">
              <a:extLst>
                <a:ext uri="{FF2B5EF4-FFF2-40B4-BE49-F238E27FC236}">
                  <a16:creationId xmlns:a16="http://schemas.microsoft.com/office/drawing/2014/main" id="{037083AF-8E23-451B-907B-1F4756A03F13}"/>
                </a:ext>
              </a:extLst>
            </p:cNvPr>
            <p:cNvSpPr/>
            <p:nvPr/>
          </p:nvSpPr>
          <p:spPr bwMode="auto">
            <a:xfrm>
              <a:off x="3655974" y="2358297"/>
              <a:ext cx="1897383" cy="434884"/>
            </a:xfrm>
            <a:prstGeom prst="rect">
              <a:avLst/>
            </a:prstGeom>
            <a:solidFill>
              <a:srgbClr val="F79646">
                <a:lumMod val="75000"/>
              </a:srgbClr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kern="0" dirty="0" err="1">
                  <a:solidFill>
                    <a:prstClr val="white"/>
                  </a:solidFill>
                  <a:latin typeface="Calibri"/>
                  <a:cs typeface="+mn-cs"/>
                </a:rPr>
                <a:t>Họ</a:t>
              </a:r>
              <a:r>
                <a:rPr lang="en-US" sz="1200" kern="0" dirty="0">
                  <a:solidFill>
                    <a:prstClr val="white"/>
                  </a:solidFill>
                  <a:latin typeface="Calibri"/>
                  <a:cs typeface="+mn-cs"/>
                </a:rPr>
                <a:t> </a:t>
              </a:r>
              <a:r>
                <a:rPr lang="en-US" sz="1200" kern="0" dirty="0" err="1">
                  <a:solidFill>
                    <a:prstClr val="white"/>
                  </a:solidFill>
                  <a:latin typeface="Calibri"/>
                  <a:cs typeface="+mn-cs"/>
                </a:rPr>
                <a:t>tên</a:t>
              </a:r>
              <a:r>
                <a:rPr lang="en-US" sz="1200" kern="0" dirty="0">
                  <a:solidFill>
                    <a:prstClr val="white"/>
                  </a:solidFill>
                  <a:latin typeface="Calibri"/>
                  <a:cs typeface="+mn-cs"/>
                </a:rPr>
                <a:t> 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b="1" kern="0" dirty="0" err="1">
                  <a:solidFill>
                    <a:prstClr val="white"/>
                  </a:solidFill>
                  <a:latin typeface="Calibri"/>
                  <a:cs typeface="+mn-cs"/>
                </a:rPr>
                <a:t>BlogCongDong</a:t>
              </a:r>
              <a:endParaRPr lang="en-US" sz="1400" b="1" kern="0" dirty="0">
                <a:solidFill>
                  <a:prstClr val="white"/>
                </a:solidFill>
                <a:latin typeface="Calibri"/>
                <a:cs typeface="+mn-cs"/>
              </a:endParaRPr>
            </a:p>
          </p:txBody>
        </p:sp>
        <p:sp>
          <p:nvSpPr>
            <p:cNvPr id="13" name="Rectangle 21">
              <a:extLst>
                <a:ext uri="{FF2B5EF4-FFF2-40B4-BE49-F238E27FC236}">
                  <a16:creationId xmlns:a16="http://schemas.microsoft.com/office/drawing/2014/main" id="{D4F5AD78-EBF6-4F12-9A71-6D1F60D09DAE}"/>
                </a:ext>
              </a:extLst>
            </p:cNvPr>
            <p:cNvSpPr/>
            <p:nvPr/>
          </p:nvSpPr>
          <p:spPr bwMode="auto">
            <a:xfrm>
              <a:off x="2478992" y="5569041"/>
              <a:ext cx="1897383" cy="434884"/>
            </a:xfrm>
            <a:prstGeom prst="rect">
              <a:avLst/>
            </a:prstGeom>
            <a:solidFill>
              <a:srgbClr val="C0504D">
                <a:lumMod val="75000"/>
              </a:srgbClr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 err="1">
                  <a:solidFill>
                    <a:prstClr val="white"/>
                  </a:solidFill>
                  <a:latin typeface="Calibri"/>
                </a:rPr>
                <a:t>Họ</a:t>
              </a:r>
              <a:r>
                <a:rPr lang="en-US" sz="1100" kern="0" dirty="0">
                  <a:solidFill>
                    <a:prstClr val="white"/>
                  </a:solidFill>
                  <a:latin typeface="Calibri"/>
                </a:rPr>
                <a:t> </a:t>
              </a:r>
              <a:r>
                <a:rPr lang="en-US" sz="1100" kern="0" dirty="0" err="1">
                  <a:solidFill>
                    <a:prstClr val="white"/>
                  </a:solidFill>
                  <a:latin typeface="Calibri"/>
                </a:rPr>
                <a:t>tên</a:t>
              </a:r>
              <a:r>
                <a:rPr lang="en-US" sz="1100" kern="0" dirty="0">
                  <a:solidFill>
                    <a:prstClr val="white"/>
                  </a:solidFill>
                  <a:latin typeface="Calibri"/>
                </a:rPr>
                <a:t> 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b="1" kern="0" dirty="0" err="1">
                  <a:solidFill>
                    <a:prstClr val="white"/>
                  </a:solidFill>
                  <a:latin typeface="Calibri"/>
                </a:rPr>
                <a:t>BlogCongDong</a:t>
              </a:r>
              <a:endParaRPr lang="en-US" sz="1400" b="1" kern="0" dirty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4" name="Rectangle 22">
              <a:extLst>
                <a:ext uri="{FF2B5EF4-FFF2-40B4-BE49-F238E27FC236}">
                  <a16:creationId xmlns:a16="http://schemas.microsoft.com/office/drawing/2014/main" id="{DA3C6658-8C21-43CC-9F08-8D63B8DD2DA2}"/>
                </a:ext>
              </a:extLst>
            </p:cNvPr>
            <p:cNvSpPr/>
            <p:nvPr/>
          </p:nvSpPr>
          <p:spPr bwMode="auto">
            <a:xfrm>
              <a:off x="4831160" y="5569041"/>
              <a:ext cx="1897383" cy="434884"/>
            </a:xfrm>
            <a:prstGeom prst="rect">
              <a:avLst/>
            </a:prstGeom>
            <a:solidFill>
              <a:srgbClr val="EEECE1">
                <a:lumMod val="25000"/>
              </a:srgbClr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 err="1">
                  <a:solidFill>
                    <a:prstClr val="white"/>
                  </a:solidFill>
                  <a:latin typeface="Calibri"/>
                </a:rPr>
                <a:t>Họ</a:t>
              </a:r>
              <a:r>
                <a:rPr lang="en-US" sz="1100" kern="0" dirty="0">
                  <a:solidFill>
                    <a:prstClr val="white"/>
                  </a:solidFill>
                  <a:latin typeface="Calibri"/>
                </a:rPr>
                <a:t> </a:t>
              </a:r>
              <a:r>
                <a:rPr lang="en-US" sz="1100" kern="0" dirty="0" err="1">
                  <a:solidFill>
                    <a:prstClr val="white"/>
                  </a:solidFill>
                  <a:latin typeface="Calibri"/>
                </a:rPr>
                <a:t>tên</a:t>
              </a:r>
              <a:r>
                <a:rPr lang="en-US" sz="1100" kern="0" dirty="0">
                  <a:solidFill>
                    <a:prstClr val="white"/>
                  </a:solidFill>
                  <a:latin typeface="Calibri"/>
                </a:rPr>
                <a:t> 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b="1" kern="0" dirty="0" err="1">
                  <a:solidFill>
                    <a:prstClr val="white"/>
                  </a:solidFill>
                  <a:latin typeface="Calibri"/>
                </a:rPr>
                <a:t>BlogCongDong</a:t>
              </a:r>
              <a:endParaRPr lang="en-US" sz="1400" b="1" kern="0" dirty="0">
                <a:solidFill>
                  <a:prstClr val="white"/>
                </a:solidFill>
                <a:latin typeface="Calibri"/>
              </a:endParaRPr>
            </a:p>
          </p:txBody>
        </p:sp>
        <p:cxnSp>
          <p:nvCxnSpPr>
            <p:cNvPr id="15" name="Elbow Connector 3">
              <a:extLst>
                <a:ext uri="{FF2B5EF4-FFF2-40B4-BE49-F238E27FC236}">
                  <a16:creationId xmlns:a16="http://schemas.microsoft.com/office/drawing/2014/main" id="{22F7BD12-D208-4587-9104-7A62179E366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5400000">
              <a:off x="3225062" y="1767763"/>
              <a:ext cx="337394" cy="2388233"/>
            </a:xfrm>
            <a:prstGeom prst="bentConnector3">
              <a:avLst>
                <a:gd name="adj1" fmla="val 50000"/>
              </a:avLst>
            </a:prstGeom>
            <a:noFill/>
            <a:ln w="3175" algn="ctr">
              <a:solidFill>
                <a:srgbClr val="4A7EBB"/>
              </a:solidFill>
              <a:miter lim="800000"/>
              <a:headEnd/>
              <a:tailEnd type="arrow" w="med" len="med"/>
            </a:ln>
          </p:spPr>
        </p:cxnSp>
        <p:cxnSp>
          <p:nvCxnSpPr>
            <p:cNvPr id="16" name="Elbow Connector 26">
              <a:extLst>
                <a:ext uri="{FF2B5EF4-FFF2-40B4-BE49-F238E27FC236}">
                  <a16:creationId xmlns:a16="http://schemas.microsoft.com/office/drawing/2014/main" id="{389C5B77-D233-4B09-A2DA-E9E2AF35612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16200000" flipH="1">
              <a:off x="5613294" y="1767763"/>
              <a:ext cx="337395" cy="2388233"/>
            </a:xfrm>
            <a:prstGeom prst="bentConnector3">
              <a:avLst>
                <a:gd name="adj1" fmla="val 50000"/>
              </a:avLst>
            </a:prstGeom>
            <a:noFill/>
            <a:ln w="3175" algn="ctr">
              <a:solidFill>
                <a:srgbClr val="4A7EBB"/>
              </a:solidFill>
              <a:miter lim="800000"/>
              <a:headEnd/>
              <a:tailEnd type="arrow" w="med" len="med"/>
            </a:ln>
          </p:spPr>
        </p:cxnSp>
        <p:cxnSp>
          <p:nvCxnSpPr>
            <p:cNvPr id="17" name="Elbow Connector 32">
              <a:extLst>
                <a:ext uri="{FF2B5EF4-FFF2-40B4-BE49-F238E27FC236}">
                  <a16:creationId xmlns:a16="http://schemas.microsoft.com/office/drawing/2014/main" id="{E60CAF77-BFA1-43D2-BB7C-24D41C5D90F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5400000">
              <a:off x="3021421" y="3165521"/>
              <a:ext cx="1938792" cy="1194116"/>
            </a:xfrm>
            <a:prstGeom prst="bentConnector3">
              <a:avLst>
                <a:gd name="adj1" fmla="val 8764"/>
              </a:avLst>
            </a:prstGeom>
            <a:noFill/>
            <a:ln w="3175" algn="ctr">
              <a:solidFill>
                <a:srgbClr val="4A7EBB"/>
              </a:solidFill>
              <a:miter lim="800000"/>
              <a:headEnd/>
              <a:tailEnd type="arrow" w="med" len="med"/>
            </a:ln>
          </p:spPr>
        </p:cxnSp>
        <p:cxnSp>
          <p:nvCxnSpPr>
            <p:cNvPr id="18" name="Elbow Connector 36">
              <a:extLst>
                <a:ext uri="{FF2B5EF4-FFF2-40B4-BE49-F238E27FC236}">
                  <a16:creationId xmlns:a16="http://schemas.microsoft.com/office/drawing/2014/main" id="{C50374CB-1036-44BD-90C0-2FC888F979A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16200000" flipH="1">
              <a:off x="4214467" y="3166591"/>
              <a:ext cx="1938792" cy="1191976"/>
            </a:xfrm>
            <a:prstGeom prst="bentConnector3">
              <a:avLst>
                <a:gd name="adj1" fmla="val 8764"/>
              </a:avLst>
            </a:prstGeom>
            <a:noFill/>
            <a:ln w="3175" algn="ctr">
              <a:solidFill>
                <a:srgbClr val="4A7EBB"/>
              </a:solidFill>
              <a:miter lim="800000"/>
              <a:headEnd/>
              <a:tailEnd type="arrow" w="med" len="med"/>
            </a:ln>
          </p:spPr>
        </p:cxnSp>
        <p:pic>
          <p:nvPicPr>
            <p:cNvPr id="19" name="Picture 2" descr="C:\Users\Sunshine\Desktop\New Billboard\info\d\iles\232323\Project SP\Icons for Presentations\Professionals\1408846278.png">
              <a:extLst>
                <a:ext uri="{FF2B5EF4-FFF2-40B4-BE49-F238E27FC236}">
                  <a16:creationId xmlns:a16="http://schemas.microsoft.com/office/drawing/2014/main" id="{16CB9AC8-EA0E-49FD-B995-B18E03EFFD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6734527" y="3273220"/>
              <a:ext cx="550907" cy="550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0" name="Picture 2" descr="C:\Users\Sunshine\Desktop\New Billboard\info\d\iles\232323\Project SP\Icons for Presentations\Professionals\1408846278.png">
              <a:extLst>
                <a:ext uri="{FF2B5EF4-FFF2-40B4-BE49-F238E27FC236}">
                  <a16:creationId xmlns:a16="http://schemas.microsoft.com/office/drawing/2014/main" id="{8EF8D04B-110C-402D-AEA9-12D27B3A71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1936643" y="3273220"/>
              <a:ext cx="550907" cy="550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1" name="Picture 2" descr="C:\Users\Sunshine\Desktop\New Billboard\info\d\iles\232323\Project SP\Icons for Presentations\Professionals\1408846278.png">
              <a:extLst>
                <a:ext uri="{FF2B5EF4-FFF2-40B4-BE49-F238E27FC236}">
                  <a16:creationId xmlns:a16="http://schemas.microsoft.com/office/drawing/2014/main" id="{E98EE85B-6497-4180-B49C-FA06F8F51E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4376375" y="3264052"/>
              <a:ext cx="550907" cy="550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2" name="Picture 2" descr="C:\Users\Sunshine\Desktop\New Billboard\info\d\iles\232323\Project SP\Icons for Presentations\Professionals\1408846278.png">
              <a:extLst>
                <a:ext uri="{FF2B5EF4-FFF2-40B4-BE49-F238E27FC236}">
                  <a16:creationId xmlns:a16="http://schemas.microsoft.com/office/drawing/2014/main" id="{EB14EA2A-8561-427D-9299-BA7358C799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4380329" y="1705133"/>
              <a:ext cx="550907" cy="550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3" name="Picture 2" descr="C:\Users\Sunshine\Desktop\New Billboard\info\d\iles\232323\Project SP\Icons for Presentations\Professionals\1408846278.png">
              <a:extLst>
                <a:ext uri="{FF2B5EF4-FFF2-40B4-BE49-F238E27FC236}">
                  <a16:creationId xmlns:a16="http://schemas.microsoft.com/office/drawing/2014/main" id="{26165518-2EA1-4902-8972-9807B8DA00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3152230" y="4897234"/>
              <a:ext cx="550907" cy="550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4" name="Picture 2" descr="C:\Users\Sunshine\Desktop\New Billboard\info\d\iles\232323\Project SP\Icons for Presentations\Professionals\1408846278.png">
              <a:extLst>
                <a:ext uri="{FF2B5EF4-FFF2-40B4-BE49-F238E27FC236}">
                  <a16:creationId xmlns:a16="http://schemas.microsoft.com/office/drawing/2014/main" id="{F4C74C87-5142-419F-9741-54CF00B7CB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5536566" y="4897234"/>
              <a:ext cx="550907" cy="550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267342458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3. ARCHITECTURAL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3292201" y="1267594"/>
            <a:ext cx="560759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Testability (unit test)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7" name="Picture 29">
            <a:extLst>
              <a:ext uri="{FF2B5EF4-FFF2-40B4-BE49-F238E27FC236}">
                <a16:creationId xmlns:a16="http://schemas.microsoft.com/office/drawing/2014/main" id="{05054680-CD34-430D-A989-CCCA774D458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9344" y="1852369"/>
            <a:ext cx="7441566" cy="4635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27882225"/>
      </p:ext>
    </p:extLst>
  </p:cSld>
  <p:clrMapOvr>
    <a:masterClrMapping/>
  </p:clrMapOvr>
  <p:transition spd="slow">
    <p:wip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4. 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0" y="1267594"/>
            <a:ext cx="121919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Requirement Management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35EADD12-AA02-46C4-A8E3-FF27E1BEEEB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864" y="1852369"/>
            <a:ext cx="5724525" cy="44386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80417442"/>
      </p:ext>
    </p:extLst>
  </p:cSld>
  <p:clrMapOvr>
    <a:masterClrMapping/>
  </p:clrMapOvr>
  <p:transition spd="slow">
    <p:wip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4. 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0" y="1267594"/>
            <a:ext cx="121919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Analysis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E63A8D16-7224-45AC-9BD2-78A9E9E455D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3736" y="1991841"/>
            <a:ext cx="5724525" cy="4152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23395759"/>
      </p:ext>
    </p:extLst>
  </p:cSld>
  <p:clrMapOvr>
    <a:masterClrMapping/>
  </p:clrMapOvr>
  <p:transition spd="slow">
    <p:wip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4. 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0" y="1267594"/>
            <a:ext cx="121919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Specification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66DDEBC1-035F-42F0-96E0-DD9B49A665A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8090" y="1858560"/>
            <a:ext cx="7935818" cy="44560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92909658"/>
      </p:ext>
    </p:extLst>
  </p:cSld>
  <p:clrMapOvr>
    <a:masterClrMapping/>
  </p:clrMapOvr>
  <p:transition spd="slow">
    <p:wip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4. 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0" y="1267594"/>
            <a:ext cx="121919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Validation process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B20CBE2D-4A21-4D82-82EF-9E429EDC13E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6567" y="1991841"/>
            <a:ext cx="8358865" cy="41488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98223393"/>
      </p:ext>
    </p:extLst>
  </p:cSld>
  <p:clrMapOvr>
    <a:masterClrMapping/>
  </p:clrMapOvr>
  <p:transition spd="slow">
    <p:wip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5. MONITORING &amp; CONTROL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0" y="1267594"/>
            <a:ext cx="121919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Project Timeline &amp; Milestones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18519E-BC0A-6E4B-ABD1-B897063F81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368" y="1852369"/>
            <a:ext cx="8907261" cy="455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533053"/>
      </p:ext>
    </p:extLst>
  </p:cSld>
  <p:clrMapOvr>
    <a:masterClrMapping/>
  </p:clrMapOvr>
  <p:transition spd="slow">
    <p:wip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543347"/>
            <a:ext cx="11573197" cy="72424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5. MONITORING &amp; CONTROL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0" y="1267594"/>
            <a:ext cx="121919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cs typeface="Arial" pitchFamily="34" charset="0"/>
              </a:rPr>
              <a:t>Project Schedule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6" name="Text Box 44" hidden="1">
            <a:extLst>
              <a:ext uri="{FF2B5EF4-FFF2-40B4-BE49-F238E27FC236}">
                <a16:creationId xmlns:a16="http://schemas.microsoft.com/office/drawing/2014/main" id="{00000000-0008-0000-0000-00002C2000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9963" y="2620963"/>
            <a:ext cx="3419475" cy="1104900"/>
          </a:xfrm>
          <a:prstGeom prst="rect">
            <a:avLst/>
          </a:prstGeom>
          <a:solidFill>
            <a:srgbClr val="FFFFE1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35921" dir="2700000" algn="ctr" rotWithShape="0">
              <a:srgbClr val="000000"/>
            </a:outerShdw>
          </a:effectLst>
          <a:extLst>
            <a:ext uri="{53640926-AAD7-44D8-BBD7-CCE9431645EC}">
              <a14:shadowObscured xmlns:a14="http://schemas.microsoft.com/office/drawing/2010/main" val="1"/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100B15DF-5C51-4345-9A91-47E946990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218" y="1991841"/>
            <a:ext cx="11377563" cy="4048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509171"/>
      </p:ext>
    </p:extLst>
  </p:cSld>
  <p:clrMapOvr>
    <a:masterClrMapping/>
  </p:clrMapOvr>
  <p:transition spd="slow">
    <p:wip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2002146-F106-483B-8C4D-E251FF6B1B7F}"/>
              </a:ext>
            </a:extLst>
          </p:cNvPr>
          <p:cNvSpPr/>
          <p:nvPr/>
        </p:nvSpPr>
        <p:spPr>
          <a:xfrm>
            <a:off x="0" y="4584915"/>
            <a:ext cx="12191999" cy="1850554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0C8F30-9C91-4D39-A29C-BCE4134E41E9}"/>
              </a:ext>
            </a:extLst>
          </p:cNvPr>
          <p:cNvSpPr txBox="1"/>
          <p:nvPr/>
        </p:nvSpPr>
        <p:spPr>
          <a:xfrm>
            <a:off x="-4762" y="4827935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795E6C6-E728-4964-884A-D05AE1EA6B1A}"/>
              </a:ext>
            </a:extLst>
          </p:cNvPr>
          <p:cNvGrpSpPr/>
          <p:nvPr/>
        </p:nvGrpSpPr>
        <p:grpSpPr>
          <a:xfrm>
            <a:off x="5652748" y="6509779"/>
            <a:ext cx="881742" cy="137160"/>
            <a:chOff x="5215346" y="150098"/>
            <a:chExt cx="881742" cy="137160"/>
          </a:xfrm>
          <a:solidFill>
            <a:schemeClr val="bg1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04EA634-8988-45C1-85E2-AF0B27F4A83E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C4C736D-D4E2-4A6E-AA8F-A39527332EED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3568D6C-739E-4E50-A44F-D75A571CD193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BA573B1-77EB-4AC0-8EBD-1465AB9FB4E4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20FA3AE-1B39-46DB-BAFE-D2046864A49D}"/>
              </a:ext>
            </a:extLst>
          </p:cNvPr>
          <p:cNvGrpSpPr/>
          <p:nvPr/>
        </p:nvGrpSpPr>
        <p:grpSpPr>
          <a:xfrm>
            <a:off x="5652748" y="4354601"/>
            <a:ext cx="881742" cy="137160"/>
            <a:chOff x="5215346" y="150098"/>
            <a:chExt cx="881742" cy="137160"/>
          </a:xfrm>
          <a:solidFill>
            <a:schemeClr val="bg1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A10EB0C-9DDA-4075-8757-A5A0E29DAF88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EA331E6-CA97-412D-8FE9-C2A5CB52D369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EFAFF58-7C0C-4719-940D-9F5B7CFFC068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2D800E5-985C-4788-AF1F-0565AA8BB2D3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0322196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14506080-E232-419D-8CC8-618A21753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8" y="1588336"/>
            <a:ext cx="4989202" cy="1684253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8445B5F3-305A-43FF-B8F8-30C56B30F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9332" y="1411709"/>
            <a:ext cx="4584589" cy="275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195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Bảng 1">
            <a:extLst>
              <a:ext uri="{FF2B5EF4-FFF2-40B4-BE49-F238E27FC236}">
                <a16:creationId xmlns:a16="http://schemas.microsoft.com/office/drawing/2014/main" id="{0931C2B3-D116-45C8-842F-0B9A74F897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9396880"/>
              </p:ext>
            </p:extLst>
          </p:nvPr>
        </p:nvGraphicFramePr>
        <p:xfrm>
          <a:off x="891573" y="1480837"/>
          <a:ext cx="4225858" cy="232774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607263">
                  <a:extLst>
                    <a:ext uri="{9D8B030D-6E8A-4147-A177-3AD203B41FA5}">
                      <a16:colId xmlns:a16="http://schemas.microsoft.com/office/drawing/2014/main" val="926586375"/>
                    </a:ext>
                  </a:extLst>
                </a:gridCol>
                <a:gridCol w="1618595">
                  <a:extLst>
                    <a:ext uri="{9D8B030D-6E8A-4147-A177-3AD203B41FA5}">
                      <a16:colId xmlns:a16="http://schemas.microsoft.com/office/drawing/2014/main" val="1596181465"/>
                    </a:ext>
                  </a:extLst>
                </a:gridCol>
              </a:tblGrid>
              <a:tr h="4519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3900" u="none" strike="noStrike">
                          <a:effectLst/>
                        </a:rPr>
                        <a:t>Tổng kết</a:t>
                      </a:r>
                      <a:endParaRPr lang="en-US" sz="39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3347123"/>
                  </a:ext>
                </a:extLst>
              </a:tr>
              <a:tr h="396840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Pass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364</a:t>
                      </a:r>
                      <a:endParaRPr lang="en-US" sz="33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92112523"/>
                  </a:ext>
                </a:extLst>
              </a:tr>
              <a:tr h="396840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Fail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>
                          <a:effectLst/>
                        </a:rPr>
                        <a:t>11</a:t>
                      </a:r>
                      <a:endParaRPr lang="en-US" sz="33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369348095"/>
                  </a:ext>
                </a:extLst>
              </a:tr>
              <a:tr h="727540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u="none" strike="noStrike">
                          <a:effectLst/>
                        </a:rPr>
                        <a:t>Số test case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u="none" strike="noStrike" dirty="0">
                          <a:effectLst/>
                        </a:rPr>
                        <a:t>375</a:t>
                      </a:r>
                      <a:endParaRPr lang="en-US" sz="33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729911636"/>
                  </a:ext>
                </a:extLst>
              </a:tr>
            </a:tbl>
          </a:graphicData>
        </a:graphic>
      </p:graphicFrame>
      <p:pic>
        <p:nvPicPr>
          <p:cNvPr id="3" name="Hình ảnh 2">
            <a:extLst>
              <a:ext uri="{FF2B5EF4-FFF2-40B4-BE49-F238E27FC236}">
                <a16:creationId xmlns:a16="http://schemas.microsoft.com/office/drawing/2014/main" id="{3713C244-7CB4-4042-A096-56348D586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5838" y="1480837"/>
            <a:ext cx="4584589" cy="275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998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Hình ảnh 2" descr="Ảnh có chứa ảnh chụp màn hình&#10;&#10;Mô tả được tạo tự động">
            <a:extLst>
              <a:ext uri="{FF2B5EF4-FFF2-40B4-BE49-F238E27FC236}">
                <a16:creationId xmlns:a16="http://schemas.microsoft.com/office/drawing/2014/main" id="{A09A7FCE-FC24-4795-AF13-FB35A678CD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084" y="643467"/>
            <a:ext cx="6963832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279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2" name="Bảng 1">
            <a:extLst>
              <a:ext uri="{FF2B5EF4-FFF2-40B4-BE49-F238E27FC236}">
                <a16:creationId xmlns:a16="http://schemas.microsoft.com/office/drawing/2014/main" id="{EBD33E3F-2E88-4AAA-B195-D033C836FB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0861560"/>
              </p:ext>
            </p:extLst>
          </p:nvPr>
        </p:nvGraphicFramePr>
        <p:xfrm>
          <a:off x="620110" y="643467"/>
          <a:ext cx="5188351" cy="3053716"/>
        </p:xfrm>
        <a:graphic>
          <a:graphicData uri="http://schemas.openxmlformats.org/drawingml/2006/table">
            <a:tbl>
              <a:tblPr/>
              <a:tblGrid>
                <a:gridCol w="2734563">
                  <a:extLst>
                    <a:ext uri="{9D8B030D-6E8A-4147-A177-3AD203B41FA5}">
                      <a16:colId xmlns:a16="http://schemas.microsoft.com/office/drawing/2014/main" val="691868841"/>
                    </a:ext>
                  </a:extLst>
                </a:gridCol>
                <a:gridCol w="2453788">
                  <a:extLst>
                    <a:ext uri="{9D8B030D-6E8A-4147-A177-3AD203B41FA5}">
                      <a16:colId xmlns:a16="http://schemas.microsoft.com/office/drawing/2014/main" val="565300488"/>
                    </a:ext>
                  </a:extLst>
                </a:gridCol>
              </a:tblGrid>
              <a:tr h="463035">
                <a:tc gridSpan="2"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Tổng kết</a:t>
                      </a:r>
                      <a:endParaRPr lang="en-US" sz="5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1460" marR="251460" marT="125730" marB="12573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19138"/>
                  </a:ext>
                </a:extLst>
              </a:tr>
              <a:tr h="524799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Thực thi</a:t>
                      </a:r>
                      <a:endParaRPr lang="en-US" sz="5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100%</a:t>
                      </a:r>
                      <a:endParaRPr lang="en-US" sz="5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8426416"/>
                  </a:ext>
                </a:extLst>
              </a:tr>
              <a:tr h="524799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Tìm thấy lỗi</a:t>
                      </a:r>
                      <a:endParaRPr lang="en-US" sz="5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61</a:t>
                      </a:r>
                      <a:endParaRPr lang="en-US" sz="5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2296759"/>
                  </a:ext>
                </a:extLst>
              </a:tr>
              <a:tr h="524799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Đã sửa lỗi</a:t>
                      </a:r>
                      <a:endParaRPr lang="en-US" sz="5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50</a:t>
                      </a:r>
                      <a:endParaRPr lang="en-US" sz="5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2764168"/>
                  </a:ext>
                </a:extLst>
              </a:tr>
              <a:tr h="339715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Còn lỗi</a:t>
                      </a:r>
                      <a:endParaRPr lang="en-US" sz="5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9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  <a:endParaRPr lang="en-US" sz="5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275691"/>
                  </a:ext>
                </a:extLst>
              </a:tr>
            </a:tbl>
          </a:graphicData>
        </a:graphic>
      </p:graphicFrame>
      <p:pic>
        <p:nvPicPr>
          <p:cNvPr id="3" name="Hình ảnh 2">
            <a:extLst>
              <a:ext uri="{FF2B5EF4-FFF2-40B4-BE49-F238E27FC236}">
                <a16:creationId xmlns:a16="http://schemas.microsoft.com/office/drawing/2014/main" id="{491ABD0F-8F90-4F3D-8D39-B7C6FB7DC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2607" y="1002517"/>
            <a:ext cx="4584589" cy="2694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677651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-A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70C0"/>
      </a:accent1>
      <a:accent2>
        <a:srgbClr val="0070C0"/>
      </a:accent2>
      <a:accent3>
        <a:srgbClr val="0070C0"/>
      </a:accent3>
      <a:accent4>
        <a:srgbClr val="0070C0"/>
      </a:accent4>
      <a:accent5>
        <a:srgbClr val="0070C0"/>
      </a:accent5>
      <a:accent6>
        <a:srgbClr val="0070C0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-A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70C0"/>
      </a:accent1>
      <a:accent2>
        <a:srgbClr val="0070C0"/>
      </a:accent2>
      <a:accent3>
        <a:srgbClr val="0070C0"/>
      </a:accent3>
      <a:accent4>
        <a:srgbClr val="0070C0"/>
      </a:accent4>
      <a:accent5>
        <a:srgbClr val="0070C0"/>
      </a:accent5>
      <a:accent6>
        <a:srgbClr val="0070C0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-A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70C0"/>
      </a:accent1>
      <a:accent2>
        <a:srgbClr val="0070C0"/>
      </a:accent2>
      <a:accent3>
        <a:srgbClr val="0070C0"/>
      </a:accent3>
      <a:accent4>
        <a:srgbClr val="0070C0"/>
      </a:accent4>
      <a:accent5>
        <a:srgbClr val="0070C0"/>
      </a:accent5>
      <a:accent6>
        <a:srgbClr val="0070C0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2335</Words>
  <Application>Microsoft Office PowerPoint</Application>
  <PresentationFormat>Màn hình rộng</PresentationFormat>
  <Paragraphs>857</Paragraphs>
  <Slides>57</Slides>
  <Notes>1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7</vt:i4>
      </vt:variant>
      <vt:variant>
        <vt:lpstr>Chủ đề</vt:lpstr>
      </vt:variant>
      <vt:variant>
        <vt:i4>3</vt:i4>
      </vt:variant>
      <vt:variant>
        <vt:lpstr>Tiêu đề Bản chiếu</vt:lpstr>
      </vt:variant>
      <vt:variant>
        <vt:i4>57</vt:i4>
      </vt:variant>
    </vt:vector>
  </HeadingPairs>
  <TitlesOfParts>
    <vt:vector size="67" baseType="lpstr">
      <vt:lpstr>Abadi</vt:lpstr>
      <vt:lpstr>Arial</vt:lpstr>
      <vt:lpstr>Calibri</vt:lpstr>
      <vt:lpstr>Courier New</vt:lpstr>
      <vt:lpstr>Delicious</vt:lpstr>
      <vt:lpstr>Times New Roman</vt:lpstr>
      <vt:lpstr>Verdana</vt:lpstr>
      <vt:lpstr>Cover and End Slide Master</vt:lpstr>
      <vt:lpstr>Contents Slide Master</vt:lpstr>
      <vt:lpstr>Section Break Slide Master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Bản trình bày PowerPoint</dc:title>
  <dc:creator>T161655  -PHAM QUOC NHAN - K22T01</dc:creator>
  <cp:lastModifiedBy>T161655  -PHAM QUOC NHAN - K22T01</cp:lastModifiedBy>
  <cp:revision>1</cp:revision>
  <dcterms:created xsi:type="dcterms:W3CDTF">2020-06-15T08:16:43Z</dcterms:created>
  <dcterms:modified xsi:type="dcterms:W3CDTF">2020-06-15T08:16:45Z</dcterms:modified>
</cp:coreProperties>
</file>